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16"/>
  </p:notesMasterIdLst>
  <p:sldIdLst>
    <p:sldId id="256" r:id="rId2"/>
    <p:sldId id="275" r:id="rId3"/>
    <p:sldId id="267" r:id="rId4"/>
    <p:sldId id="259" r:id="rId5"/>
    <p:sldId id="301" r:id="rId6"/>
    <p:sldId id="304" r:id="rId7"/>
    <p:sldId id="305" r:id="rId8"/>
    <p:sldId id="303" r:id="rId9"/>
    <p:sldId id="306" r:id="rId10"/>
    <p:sldId id="302" r:id="rId11"/>
    <p:sldId id="260" r:id="rId12"/>
    <p:sldId id="261" r:id="rId13"/>
    <p:sldId id="26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6"/>
    <p:restoredTop sz="89499"/>
  </p:normalViewPr>
  <p:slideViewPr>
    <p:cSldViewPr snapToGrid="0" snapToObjects="1">
      <p:cViewPr varScale="1">
        <p:scale>
          <a:sx n="114" d="100"/>
          <a:sy n="114" d="100"/>
        </p:scale>
        <p:origin x="6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49B21-6DBE-E44E-9598-253C01320658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D4357-4443-2244-ACE8-CD991A2DA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2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7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95875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192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6633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57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1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5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4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6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2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4/18/18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cebook.com/sacfund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cfunded.net/contact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acfair@sacfunded.net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52" y="2404534"/>
            <a:ext cx="8916651" cy="164630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Student Activities Council </a:t>
            </a:r>
            <a:br>
              <a:rPr lang="en-US" sz="6000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</a:br>
            <a:r>
              <a:rPr lang="en-US" sz="6000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General Body Meeting</a:t>
            </a:r>
            <a:endParaRPr lang="en-US" sz="6000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173494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April 19, 2018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College Hall 200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6pm</a:t>
            </a: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Executive Report</a:t>
            </a:r>
            <a:endParaRPr lang="en-US" sz="5400" dirty="0">
              <a:solidFill>
                <a:schemeClr val="accent2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Executive Report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Emergency Contingency Requests</a:t>
            </a: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07001"/>
              </p:ext>
            </p:extLst>
          </p:nvPr>
        </p:nvGraphicFramePr>
        <p:xfrm>
          <a:off x="677334" y="1717288"/>
          <a:ext cx="8265943" cy="4362621"/>
        </p:xfrm>
        <a:graphic>
          <a:graphicData uri="http://schemas.openxmlformats.org/drawingml/2006/table">
            <a:tbl>
              <a:tblPr firstRow="1" firstCol="1" bandRow="1"/>
              <a:tblGrid>
                <a:gridCol w="2021261"/>
                <a:gridCol w="3100039"/>
                <a:gridCol w="3144643"/>
              </a:tblGrid>
              <a:tr h="183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Group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Request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Recommendation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Fashion Collective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$100 in E/S for props for the show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$70 in F/S additional costs for venue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$1,046 in Production for lights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$100 in E/S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$0 in F/S (already funded at 80%)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$1,046 in Production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 Band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$134 in T/C for Ivy Band Conference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$110 in T/C (55% of travel, 100% of registration)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73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TEDxPenn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$5,000 in F/S for Annenberg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$9,000 in Production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$1,700 in T/C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$0 in F/S because on-campus conference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$0 in Production because on-campus conference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$1,700 in T/C for travel and lodging for speakers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 Lions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$1,471 in T/C for competition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$809 in T/C (55% of travel)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Students for Justice in Palestine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$2,250 in H/S for two speakers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$800 in H/S ($400 cap each for 2 speakers)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Outdoors Club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$300 in T/C for travel to Media, PA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$165 in T/C (55% of request)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Engineers without Borders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$266 in E/S for server for use on trips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$266 in E/S (capital equipment)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Academic Demolition Team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$5,863.20 in T/C for travel to national competition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$3777 in T/C (55% of travel/lodging, 100% of registration)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Wharton Alliance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$499 in H/S for speaker honorarium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$350 in H/S per guidelines for speaker honorarium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Sangam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$450 in H/S for speaker honorarium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$325 in H/S per guidelines for speaker honorarium</a:t>
                      </a:r>
                    </a:p>
                  </a:txBody>
                  <a:tcPr marL="41300" marR="41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07" y="17391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Executive Report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319" y="834310"/>
            <a:ext cx="8596668" cy="3880773"/>
          </a:xfrm>
        </p:spPr>
        <p:txBody>
          <a:bodyPr/>
          <a:lstStyle/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Contingency, Re-recognition, and Reallocation Requests</a:t>
            </a: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55100"/>
              </p:ext>
            </p:extLst>
          </p:nvPr>
        </p:nvGraphicFramePr>
        <p:xfrm>
          <a:off x="539707" y="1368853"/>
          <a:ext cx="8596668" cy="4820072"/>
        </p:xfrm>
        <a:graphic>
          <a:graphicData uri="http://schemas.openxmlformats.org/drawingml/2006/table">
            <a:tbl>
              <a:tblPr firstRow="1" firstCol="1" bandRow="1"/>
              <a:tblGrid>
                <a:gridCol w="1835503"/>
                <a:gridCol w="3200400"/>
                <a:gridCol w="3560765"/>
              </a:tblGrid>
              <a:tr h="219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Group</a:t>
                      </a:r>
                      <a:endParaRPr lang="en-US" sz="1050" b="1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Request</a:t>
                      </a:r>
                      <a:endParaRPr lang="en-US" sz="1050" b="1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Recommendation</a:t>
                      </a:r>
                      <a:endParaRPr lang="en-US" sz="1050" b="1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Fashion Collective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$142 in E/S for sewing machine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$142 in E/S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Korean Students Association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Re-recognition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Re-recognize with a 10% budget cut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Philomathean Society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Re-recognition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Re-recognize with a 10% budget cut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Academic Demolition Team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Re-recognition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Re-recognize with a 10% budget cut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Aerial Robotics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$962 in T/C for travel to comp. in MD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$1206 in T/C for travel to competition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$962 (55% of total needs)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$1206 (55% of total needs)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6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Environmental Group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$275 in F/S for PQ tables and speakers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$275 (not a revenue-generating event)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Outdoors Club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$220 in T/C for travel to NJ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$121 (55% of request)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Access Engineering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Reallocate $148 from T/C to E/S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Reallocate $148 from T/C to E/S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City Step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$100 in PPP for a banner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$150 in PPP for show programs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$100 for a banner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$150 in PPP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Undergraduate Statistics Society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Re-recognition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Re-recognize with a 10% budget cut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Judo Club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$366 in F/S for Pottruck Gym reservation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$0 because it is an on-campus conference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Speech and Debate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Re-recognition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Re-recognize with a 10% budget cut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AIChE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$1500 in T/C for travel to Delaware Water Gap</a:t>
                      </a:r>
                      <a:endParaRPr lang="en-US" sz="105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Fund at $825 (55% of total travel costs)</a:t>
                      </a:r>
                      <a:endParaRPr lang="en-US" sz="105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45481" marR="454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32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Annual Budget </a:t>
            </a:r>
            <a:r>
              <a:rPr lang="en-US" sz="5400" dirty="0" smtClean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Acceptances</a:t>
            </a:r>
            <a:endParaRPr lang="en-US" sz="5400" dirty="0">
              <a:solidFill>
                <a:schemeClr val="accent2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See You Next Year!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3779"/>
            <a:ext cx="8596668" cy="3880773"/>
          </a:xfrm>
        </p:spPr>
        <p:txBody>
          <a:bodyPr/>
          <a:lstStyle/>
          <a:p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Fall Activities Fair: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Thursday, August 30 from 5-8pm</a:t>
            </a:r>
            <a:endParaRPr lang="en-US" b="1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ctr">
              <a:buNone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Helvetica Neue Light" charset="0"/>
                <a:ea typeface="Helvetica Neue Light" charset="0"/>
                <a:cs typeface="Helvetica Neue Light" charset="0"/>
              </a:rPr>
              <a:t>Be sure to follow us on Facebook at </a:t>
            </a:r>
            <a:r>
              <a:rPr lang="en-US" i="1" dirty="0" smtClean="0">
                <a:latin typeface="Helvetica Neue Light" charset="0"/>
                <a:ea typeface="Helvetica Neue Light" charset="0"/>
                <a:cs typeface="Helvetica Neue Light" charset="0"/>
                <a:hlinkClick r:id="rId2"/>
              </a:rPr>
              <a:t>facebook.com/SACFunded</a:t>
            </a:r>
            <a:endParaRPr lang="en-US" i="1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ctr">
              <a:buNone/>
            </a:pPr>
            <a:endParaRPr lang="en-US" i="1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652" y="3615558"/>
            <a:ext cx="476031" cy="4760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Agenda Overview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08948"/>
            <a:ext cx="8822267" cy="4942652"/>
          </a:xfrm>
        </p:spPr>
        <p:txBody>
          <a:bodyPr numCol="2">
            <a:normAutofit/>
          </a:bodyPr>
          <a:lstStyle/>
          <a:p>
            <a:pPr lvl="0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SAC Announcements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Board turnover reminders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Updates to Funding Guidelines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Fall Activities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Fair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Appeals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Procedure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Appeals</a:t>
            </a:r>
            <a:endParaRPr lang="en-US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Executive Report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Annual Budgets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Roll Call Approval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Adjournment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298500" cy="1826581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SAC Announcements</a:t>
            </a:r>
            <a:endParaRPr lang="en-US" sz="5400" dirty="0">
              <a:solidFill>
                <a:schemeClr val="accent2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Board Turnover Reminders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58"/>
            <a:ext cx="8596668" cy="3880773"/>
          </a:xfrm>
        </p:spPr>
        <p:txBody>
          <a:bodyPr/>
          <a:lstStyle/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If your group has had or will have a board turnover, we ask that you complete the following items: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Appoint a designated 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SAC representative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Instruct your new Treasurer/SAC Rep on the 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Spring GBM calendar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and the de-recognition policies of SAC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Introduce your new Treasurer to your 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Financial Coordinator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in the Office of Student Affairs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Add members of your new board to the 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  <a:hlinkClick r:id="rId2" invalidUrl="https://sacfunded.net/updates?category=Homepage Button"/>
              </a:rPr>
              <a:t>SAC Listserv</a:t>
            </a:r>
            <a:endParaRPr lang="en-US" dirty="0" smtClean="0">
              <a:solidFill>
                <a:srgbClr val="FF0000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Update your group’s 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primary contact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by emailing your 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  <a:hlinkClick r:id="rId3"/>
              </a:rPr>
              <a:t>liaison</a:t>
            </a:r>
            <a:endParaRPr lang="en-US" b="1" dirty="0">
              <a:solidFill>
                <a:srgbClr val="FF0000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Updates to Guidelines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86" y="1361308"/>
            <a:ext cx="8790516" cy="50394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SAC Exec made some changes to our funding guidelines, which will be reflected in your upcoming annual budget allocations. They are: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Reduce PPP cap from $100 to $75, but allow groups to apply for up to a cap of $25 in Advertising for social media or other internet ads.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Increase cap of SEPTA/within Philadelphia travel to $750 for Community/Public Service Groups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Increase cap of travel compensation to 60% from 55%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Increase cap of program printing for Arts and Cultural/International groups to $200 from $150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Increase cap of background check compensation to 60% from 50%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Increase cap of speaker honorarium to $500 from $400, and remove progressive system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Increase cap per performer for costumes to $70 from $60 for dance groups and to $40 from $30 for non-dance groups (cap of 25 members remains)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These guidelines will be made available on the SAC website under “Funding Guidelines” later this weekend, and will take effect in the next fiscal year.</a:t>
            </a:r>
            <a:endParaRPr lang="en-US" dirty="0">
              <a:solidFill>
                <a:schemeClr val="tx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Fall Activities Fair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86" y="1361308"/>
            <a:ext cx="8790516" cy="50394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Our coordinators will be Emily Su, Noah Sylvester, and Elena Hoffman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You can reach out to them at </a:t>
            </a:r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  <a:hlinkClick r:id="rId2"/>
              </a:rPr>
              <a:t>sacfair@sacfunded.net</a:t>
            </a:r>
            <a:endParaRPr lang="en-US" dirty="0" smtClean="0">
              <a:solidFill>
                <a:schemeClr val="tx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The fair will take place on </a:t>
            </a:r>
            <a:r>
              <a:rPr lang="en-US" b="1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Thursday, August 30 from 5-8pm </a:t>
            </a:r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on Locust Walk and College Green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You will be required to submit information about club recruitment, similar to the requirement for the Spring Fair this year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Details about how to sign up will be posted to the </a:t>
            </a:r>
            <a:r>
              <a:rPr lang="en-US" b="1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SAC listserv, website, and Facebook page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If your friends are involved in a non-SAC group, please forward them the information</a:t>
            </a:r>
            <a:endParaRPr lang="en-US" dirty="0">
              <a:solidFill>
                <a:schemeClr val="tx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Appeals</a:t>
            </a:r>
            <a:endParaRPr lang="en-US" sz="5400" dirty="0">
              <a:solidFill>
                <a:schemeClr val="accent2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07" y="17391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Procedure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07" y="1156043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We will go through each SAC group and ask: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“Are you here?”</a:t>
            </a:r>
          </a:p>
          <a:p>
            <a:pPr lvl="1"/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”Do you accept your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budget appeal?”</a:t>
            </a:r>
            <a:endParaRPr lang="en-US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Please stay engaged so that we can move quickly.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You may only appeal your annual budget if you have submitted an annual budget appeal in writing to SAC Exec. 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You may only appeal items that you originally requested in your annual budget.</a:t>
            </a:r>
          </a:p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We will source 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one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alternative from the general body,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and then use our majority system to vote between the SAC Exec recommendation and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that</a:t>
            </a:r>
            <a:r>
              <a:rPr lang="en-US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 </a:t>
            </a:r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alternative. </a:t>
            </a: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Appeals</a:t>
            </a:r>
            <a:endParaRPr lang="en-US" dirty="0">
              <a:solidFill>
                <a:schemeClr val="accent2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2582634" cy="3880773"/>
          </a:xfrm>
        </p:spPr>
        <p:txBody>
          <a:bodyPr/>
          <a:lstStyle/>
          <a:p>
            <a:r>
              <a:rPr lang="en-US" dirty="0" smtClean="0">
                <a:latin typeface="Helvetica Neue Light" charset="0"/>
                <a:ea typeface="Helvetica Neue Light" charset="0"/>
                <a:cs typeface="Helvetica Neue Light" charset="0"/>
              </a:rPr>
              <a:t>Written appeal decisions</a:t>
            </a: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702" y="5620002"/>
            <a:ext cx="1316634" cy="122332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86648"/>
              </p:ext>
            </p:extLst>
          </p:nvPr>
        </p:nvGraphicFramePr>
        <p:xfrm>
          <a:off x="2776655" y="354085"/>
          <a:ext cx="6122019" cy="6172243"/>
        </p:xfrm>
        <a:graphic>
          <a:graphicData uri="http://schemas.openxmlformats.org/drawingml/2006/table">
            <a:tbl>
              <a:tblPr firstRow="1" firstCol="1" bandRow="1"/>
              <a:tblGrid>
                <a:gridCol w="2226689"/>
                <a:gridCol w="1152824"/>
                <a:gridCol w="1584091"/>
                <a:gridCol w="1158415"/>
              </a:tblGrid>
              <a:tr h="224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Organization</a:t>
                      </a: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Budget Appeal</a:t>
                      </a: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Granted by SAC Exec</a:t>
                      </a: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Appeal Balance</a:t>
                      </a: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Art Club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523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523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Art House Dance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500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Camp </a:t>
                      </a:r>
                      <a:r>
                        <a:rPr lang="en-US" sz="1000" b="0" i="0" dirty="0" err="1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Kesem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340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75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265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CASA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1425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75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1350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Chess Club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500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Chinese Students Assn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550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360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190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City Step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6090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6090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Debate Society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12782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12682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French Society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530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530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GlobeMed@Penn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3282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1272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2010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iCARE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225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Jazz Ensemble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150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150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Lebanese Club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3800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2360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1440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MEChA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75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Mex@Penn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1000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1000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Onda Latina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1300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800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 Democrats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 for Youth Debate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8200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8000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1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 Review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236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236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 Singers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5250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2250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3000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 Speaks for Autism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952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952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 err="1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Pennaatak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2225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1575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650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Petey Greene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45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55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 err="1" smtClean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Phila</a:t>
                      </a:r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. </a:t>
                      </a: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Alliance for Labor Support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2040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2040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Queer &amp; Asian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32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32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Russian Club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260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260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Taiwanese Society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4150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2400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1750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Transfer Student Organization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35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35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Vietnamese Students Assn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900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150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750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We Can Swim!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133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133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West Philly Swingers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70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70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Women's Biomedical Society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692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692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0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Total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58397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16356</a:t>
                      </a:r>
                      <a:endParaRPr lang="en-US" sz="1000" b="0" i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  <a:ea typeface="Helvetica Neue Light" charset="0"/>
                          <a:cs typeface="Helvetica Neue Light" charset="0"/>
                        </a:rPr>
                        <a:t>42041</a:t>
                      </a:r>
                      <a:endParaRPr lang="en-US" sz="1000" b="0" i="0" dirty="0">
                        <a:effectLst/>
                        <a:latin typeface="Helvetica Neue Light" charset="0"/>
                        <a:ea typeface="Helvetica Neue Light" charset="0"/>
                        <a:cs typeface="Helvetica Neue Light" charset="0"/>
                      </a:endParaRPr>
                    </a:p>
                  </a:txBody>
                  <a:tcPr marL="34411" marR="34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1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25131</TotalTime>
  <Words>1259</Words>
  <Application>Microsoft Macintosh PowerPoint</Application>
  <PresentationFormat>Widescreen</PresentationFormat>
  <Paragraphs>285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Helvetica Neue</vt:lpstr>
      <vt:lpstr>Helvetica Neue Light</vt:lpstr>
      <vt:lpstr>Trebuchet MS</vt:lpstr>
      <vt:lpstr>Wingdings 3</vt:lpstr>
      <vt:lpstr>Arial</vt:lpstr>
      <vt:lpstr>Facet</vt:lpstr>
      <vt:lpstr>Student Activities Council  General Body Meeting</vt:lpstr>
      <vt:lpstr>Agenda Overview</vt:lpstr>
      <vt:lpstr>SAC Announcements</vt:lpstr>
      <vt:lpstr>Board Turnover Reminders</vt:lpstr>
      <vt:lpstr>Updates to Guidelines</vt:lpstr>
      <vt:lpstr>Fall Activities Fair</vt:lpstr>
      <vt:lpstr>Appeals</vt:lpstr>
      <vt:lpstr>Procedure</vt:lpstr>
      <vt:lpstr>Appeals</vt:lpstr>
      <vt:lpstr>Executive Report</vt:lpstr>
      <vt:lpstr>Executive Report</vt:lpstr>
      <vt:lpstr>Executive Report</vt:lpstr>
      <vt:lpstr>Annual Budget Acceptances</vt:lpstr>
      <vt:lpstr>See You Next Year!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Activities Council  General Body Meeting</dc:title>
  <dc:creator>Michael Krone</dc:creator>
  <cp:lastModifiedBy>Michael Krone</cp:lastModifiedBy>
  <cp:revision>80</cp:revision>
  <cp:lastPrinted>2017-12-06T01:49:47Z</cp:lastPrinted>
  <dcterms:created xsi:type="dcterms:W3CDTF">2017-12-04T21:33:21Z</dcterms:created>
  <dcterms:modified xsi:type="dcterms:W3CDTF">2018-04-18T18:47:19Z</dcterms:modified>
</cp:coreProperties>
</file>