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3" r:id="rId1"/>
  </p:sldMasterIdLst>
  <p:notesMasterIdLst>
    <p:notesMasterId r:id="rId26"/>
  </p:notesMasterIdLst>
  <p:sldIdLst>
    <p:sldId id="256" r:id="rId2"/>
    <p:sldId id="275" r:id="rId3"/>
    <p:sldId id="300" r:id="rId4"/>
    <p:sldId id="270" r:id="rId5"/>
    <p:sldId id="292" r:id="rId6"/>
    <p:sldId id="267" r:id="rId7"/>
    <p:sldId id="273" r:id="rId8"/>
    <p:sldId id="259" r:id="rId9"/>
    <p:sldId id="277" r:id="rId10"/>
    <p:sldId id="301" r:id="rId11"/>
    <p:sldId id="278" r:id="rId12"/>
    <p:sldId id="282" r:id="rId13"/>
    <p:sldId id="293" r:id="rId14"/>
    <p:sldId id="279" r:id="rId15"/>
    <p:sldId id="299" r:id="rId16"/>
    <p:sldId id="294" r:id="rId17"/>
    <p:sldId id="295" r:id="rId18"/>
    <p:sldId id="296" r:id="rId19"/>
    <p:sldId id="297" r:id="rId20"/>
    <p:sldId id="298" r:id="rId21"/>
    <p:sldId id="264" r:id="rId22"/>
    <p:sldId id="260" r:id="rId23"/>
    <p:sldId id="261" r:id="rId24"/>
    <p:sldId id="26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6"/>
    <p:restoredTop sz="89431"/>
  </p:normalViewPr>
  <p:slideViewPr>
    <p:cSldViewPr snapToGrid="0" snapToObjects="1">
      <p:cViewPr varScale="1">
        <p:scale>
          <a:sx n="114" d="100"/>
          <a:sy n="114" d="100"/>
        </p:scale>
        <p:origin x="616"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49B21-6DBE-E44E-9598-253C01320658}" type="datetimeFigureOut">
              <a:rPr lang="en-US" smtClean="0"/>
              <a:t>3/22/18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1D4357-4443-2244-ACE8-CD991A2DAC9A}" type="slidenum">
              <a:rPr lang="en-US" smtClean="0"/>
              <a:t>‹#›</a:t>
            </a:fld>
            <a:endParaRPr lang="en-US"/>
          </a:p>
        </p:txBody>
      </p:sp>
    </p:spTree>
    <p:extLst>
      <p:ext uri="{BB962C8B-B14F-4D97-AF65-F5344CB8AC3E}">
        <p14:creationId xmlns:p14="http://schemas.microsoft.com/office/powerpoint/2010/main" val="1439027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3/22/18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3906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3/22/18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906741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3/22/18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995875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3/22/18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2471927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3/22/18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1066335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3/22/18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148577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3/22/18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5967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3/22/18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009412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3/22/18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604254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F822A4-8DA6-4447-9B1F-C5DB58435268}" type="datetimeFigureOut">
              <a:rPr lang="en-US" smtClean="0"/>
              <a:t>3/22/18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50647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3/22/18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617566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3/22/18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4677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3/22/18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57351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3/22/18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836221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3/22/18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042726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
        <p:nvSpPr>
          <p:cNvPr id="5" name="Date Placeholder 4"/>
          <p:cNvSpPr>
            <a:spLocks noGrp="1"/>
          </p:cNvSpPr>
          <p:nvPr>
            <p:ph type="dt" sz="half" idx="10"/>
          </p:nvPr>
        </p:nvSpPr>
        <p:spPr/>
        <p:txBody>
          <a:bodyPr/>
          <a:lstStyle/>
          <a:p>
            <a:fld id="{3772C379-9A7C-4C87-A116-CBE9F58B04C5}" type="datetimeFigureOut">
              <a:rPr lang="en-US" smtClean="0"/>
              <a:t>3/22/18</a:t>
            </a:fld>
            <a:endParaRPr lang="en-US"/>
          </a:p>
        </p:txBody>
      </p:sp>
    </p:spTree>
    <p:extLst>
      <p:ext uri="{BB962C8B-B14F-4D97-AF65-F5344CB8AC3E}">
        <p14:creationId xmlns:p14="http://schemas.microsoft.com/office/powerpoint/2010/main" val="2821284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64C608-40B1-4030-A28D-5B74BC98ADCE}" type="datetimeFigureOut">
              <a:rPr lang="en-US" smtClean="0"/>
              <a:t>3/22/18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90759637"/>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 id="2147483938" r:id="rId15"/>
    <p:sldLayoutId id="2147483939"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ppeals.sacfunded.net/" TargetMode="Externa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1.tiff"/><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hyperlink" Target="http://facebook.com/sacfunde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5" Type="http://schemas.openxmlformats.org/officeDocument/2006/relationships/image" Target="../media/image4.tiff"/><Relationship Id="rId6" Type="http://schemas.openxmlformats.org/officeDocument/2006/relationships/image" Target="../media/image5.tiff"/><Relationship Id="rId7" Type="http://schemas.openxmlformats.org/officeDocument/2006/relationships/image" Target="../media/image6.tiff"/><Relationship Id="rId8" Type="http://schemas.openxmlformats.org/officeDocument/2006/relationships/image" Target="../media/image7.tiff"/><Relationship Id="rId9" Type="http://schemas.openxmlformats.org/officeDocument/2006/relationships/image" Target="../media/image8.tiff"/><Relationship Id="rId10" Type="http://schemas.openxmlformats.org/officeDocument/2006/relationships/image" Target="../media/image9.tiff"/><Relationship Id="rId11" Type="http://schemas.openxmlformats.org/officeDocument/2006/relationships/image" Target="../media/image10.tiff"/><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sacfunded.net/contact/" TargetMode="External"/><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hyperlink" Target="NUL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chair@sacfunded.net" TargetMode="Externa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352" y="2404534"/>
            <a:ext cx="8916651" cy="1646302"/>
          </a:xfrm>
        </p:spPr>
        <p:txBody>
          <a:bodyPr>
            <a:noAutofit/>
          </a:bodyPr>
          <a:lstStyle/>
          <a:p>
            <a:r>
              <a:rPr lang="en-US" sz="6000" dirty="0" smtClean="0">
                <a:solidFill>
                  <a:schemeClr val="accent2"/>
                </a:solidFill>
                <a:latin typeface="Helvetica Neue Light" charset="0"/>
                <a:ea typeface="Helvetica Neue Light" charset="0"/>
                <a:cs typeface="Helvetica Neue Light" charset="0"/>
              </a:rPr>
              <a:t>Student Activities Council </a:t>
            </a:r>
            <a:br>
              <a:rPr lang="en-US" sz="6000" dirty="0" smtClean="0">
                <a:solidFill>
                  <a:schemeClr val="accent2"/>
                </a:solidFill>
                <a:latin typeface="Helvetica Neue Light" charset="0"/>
                <a:ea typeface="Helvetica Neue Light" charset="0"/>
                <a:cs typeface="Helvetica Neue Light" charset="0"/>
              </a:rPr>
            </a:br>
            <a:r>
              <a:rPr lang="en-US" sz="6000" dirty="0" smtClean="0">
                <a:solidFill>
                  <a:schemeClr val="accent2"/>
                </a:solidFill>
                <a:latin typeface="Helvetica Neue Light" charset="0"/>
                <a:ea typeface="Helvetica Neue Light" charset="0"/>
                <a:cs typeface="Helvetica Neue Light" charset="0"/>
              </a:rPr>
              <a:t>General Body Meeting</a:t>
            </a:r>
            <a:endParaRPr lang="en-US" sz="6000" dirty="0">
              <a:solidFill>
                <a:schemeClr val="accent2"/>
              </a:solidFill>
              <a:latin typeface="Helvetica Neue Light" charset="0"/>
              <a:ea typeface="Helvetica Neue Light" charset="0"/>
              <a:cs typeface="Helvetica Neue Light" charset="0"/>
            </a:endParaRPr>
          </a:p>
        </p:txBody>
      </p:sp>
      <p:sp>
        <p:nvSpPr>
          <p:cNvPr id="3" name="Subtitle 2"/>
          <p:cNvSpPr>
            <a:spLocks noGrp="1"/>
          </p:cNvSpPr>
          <p:nvPr>
            <p:ph type="subTitle" idx="1"/>
          </p:nvPr>
        </p:nvSpPr>
        <p:spPr>
          <a:xfrm>
            <a:off x="1507067" y="4173494"/>
            <a:ext cx="7766936" cy="1096899"/>
          </a:xfrm>
        </p:spPr>
        <p:txBody>
          <a:bodyPr>
            <a:normAutofit lnSpcReduction="10000"/>
          </a:bodyPr>
          <a:lstStyle/>
          <a:p>
            <a:r>
              <a:rPr lang="en-US" dirty="0" smtClean="0">
                <a:latin typeface="Helvetica Neue Light" charset="0"/>
                <a:ea typeface="Helvetica Neue Light" charset="0"/>
                <a:cs typeface="Helvetica Neue Light" charset="0"/>
              </a:rPr>
              <a:t>March 22, 2018</a:t>
            </a:r>
            <a:endParaRPr lang="en-US" dirty="0" smtClean="0">
              <a:latin typeface="Helvetica Neue Light" charset="0"/>
              <a:ea typeface="Helvetica Neue Light" charset="0"/>
              <a:cs typeface="Helvetica Neue Light" charset="0"/>
            </a:endParaRPr>
          </a:p>
          <a:p>
            <a:r>
              <a:rPr lang="en-US" dirty="0" smtClean="0">
                <a:latin typeface="Helvetica Neue Light" charset="0"/>
                <a:ea typeface="Helvetica Neue Light" charset="0"/>
                <a:cs typeface="Helvetica Neue Light" charset="0"/>
              </a:rPr>
              <a:t>College Hall 200</a:t>
            </a:r>
          </a:p>
          <a:p>
            <a:r>
              <a:rPr lang="en-US" dirty="0" smtClean="0">
                <a:latin typeface="Helvetica Neue Light" charset="0"/>
                <a:ea typeface="Helvetica Neue Light" charset="0"/>
                <a:cs typeface="Helvetica Neue Light" charset="0"/>
              </a:rPr>
              <a:t>6pm</a:t>
            </a:r>
            <a:endParaRPr lang="en-US" dirty="0">
              <a:latin typeface="Helvetica Neue Light" charset="0"/>
              <a:ea typeface="Helvetica Neue Light" charset="0"/>
              <a:cs typeface="Helvetica Neue Light"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702" y="5620002"/>
            <a:ext cx="1316634" cy="1223329"/>
          </a:xfrm>
          <a:prstGeom prst="rect">
            <a:avLst/>
          </a:prstGeom>
        </p:spPr>
      </p:pic>
    </p:spTree>
    <p:extLst>
      <p:ext uri="{BB962C8B-B14F-4D97-AF65-F5344CB8AC3E}">
        <p14:creationId xmlns:p14="http://schemas.microsoft.com/office/powerpoint/2010/main" val="471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latin typeface="Helvetica Neue Light" charset="0"/>
                <a:ea typeface="Helvetica Neue Light" charset="0"/>
                <a:cs typeface="Helvetica Neue Light" charset="0"/>
              </a:rPr>
              <a:t>Updates to Guidelines</a:t>
            </a:r>
            <a:endParaRPr lang="en-US" dirty="0">
              <a:solidFill>
                <a:schemeClr val="accent2"/>
              </a:solidFill>
              <a:latin typeface="Helvetica Neue Light" charset="0"/>
              <a:ea typeface="Helvetica Neue Light" charset="0"/>
              <a:cs typeface="Helvetica Neue Light" charset="0"/>
            </a:endParaRPr>
          </a:p>
        </p:txBody>
      </p:sp>
      <p:sp>
        <p:nvSpPr>
          <p:cNvPr id="3" name="Content Placeholder 2"/>
          <p:cNvSpPr>
            <a:spLocks noGrp="1"/>
          </p:cNvSpPr>
          <p:nvPr>
            <p:ph idx="1"/>
          </p:nvPr>
        </p:nvSpPr>
        <p:spPr>
          <a:xfrm>
            <a:off x="677334" y="1532758"/>
            <a:ext cx="8596668" cy="3880773"/>
          </a:xfrm>
        </p:spPr>
        <p:txBody>
          <a:bodyPr/>
          <a:lstStyle/>
          <a:p>
            <a:r>
              <a:rPr lang="en-US" dirty="0" smtClean="0">
                <a:solidFill>
                  <a:schemeClr val="tx1"/>
                </a:solidFill>
                <a:latin typeface="Helvetica Neue Light" charset="0"/>
                <a:ea typeface="Helvetica Neue Light" charset="0"/>
                <a:cs typeface="Helvetica Neue Light" charset="0"/>
              </a:rPr>
              <a:t>SAC Exec made some changes to our funding guidelines, which will be reflected in your upcoming annual budget allocations. They are:</a:t>
            </a:r>
          </a:p>
          <a:p>
            <a:pPr lvl="1"/>
            <a:r>
              <a:rPr lang="en-US" dirty="0" smtClean="0">
                <a:solidFill>
                  <a:schemeClr val="tx1"/>
                </a:solidFill>
                <a:latin typeface="Helvetica Neue Light" charset="0"/>
                <a:ea typeface="Helvetica Neue Light" charset="0"/>
                <a:cs typeface="Helvetica Neue Light" charset="0"/>
              </a:rPr>
              <a:t>Reduce PPP cap from $100 to $75, but allow groups to apply for up to a cap of $25 in Advertising for social media or other internet ads. </a:t>
            </a:r>
          </a:p>
          <a:p>
            <a:pPr lvl="2"/>
            <a:r>
              <a:rPr lang="en-US" dirty="0" smtClean="0">
                <a:solidFill>
                  <a:schemeClr val="tx1"/>
                </a:solidFill>
                <a:latin typeface="Helvetica Neue Light" charset="0"/>
                <a:ea typeface="Helvetica Neue Light" charset="0"/>
                <a:cs typeface="Helvetica Neue Light" charset="0"/>
              </a:rPr>
              <a:t>This is to reduce flyering on Locust Walk, which has been found to be largely ineffective.</a:t>
            </a:r>
          </a:p>
          <a:p>
            <a:pPr lvl="1"/>
            <a:r>
              <a:rPr lang="en-US" dirty="0" smtClean="0">
                <a:solidFill>
                  <a:schemeClr val="tx1"/>
                </a:solidFill>
                <a:latin typeface="Helvetica Neue Light" charset="0"/>
                <a:ea typeface="Helvetica Neue Light" charset="0"/>
                <a:cs typeface="Helvetica Neue Light" charset="0"/>
              </a:rPr>
              <a:t>Increase cap of SEPTA/within Philadelphia travel to $750 for Community/Public Service Groups</a:t>
            </a:r>
          </a:p>
          <a:p>
            <a:r>
              <a:rPr lang="en-US" dirty="0" smtClean="0">
                <a:solidFill>
                  <a:schemeClr val="tx1"/>
                </a:solidFill>
                <a:latin typeface="Helvetica Neue Light" charset="0"/>
                <a:ea typeface="Helvetica Neue Light" charset="0"/>
                <a:cs typeface="Helvetica Neue Light" charset="0"/>
              </a:rPr>
              <a:t>These guidelines will be made available on the SAC website under “Funding Guidelines” later this weekend. </a:t>
            </a:r>
            <a:endParaRPr lang="en-US" dirty="0">
              <a:solidFill>
                <a:schemeClr val="tx1"/>
              </a:solidFill>
              <a:latin typeface="Helvetica Neue Light" charset="0"/>
              <a:ea typeface="Helvetica Neue Light" charset="0"/>
              <a:cs typeface="Helvetica Neue Light"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702" y="5620002"/>
            <a:ext cx="1316634" cy="1223329"/>
          </a:xfrm>
          <a:prstGeom prst="rect">
            <a:avLst/>
          </a:prstGeom>
        </p:spPr>
      </p:pic>
    </p:spTree>
    <p:extLst>
      <p:ext uri="{BB962C8B-B14F-4D97-AF65-F5344CB8AC3E}">
        <p14:creationId xmlns:p14="http://schemas.microsoft.com/office/powerpoint/2010/main" val="473231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latin typeface="Helvetica Neue Light" charset="0"/>
                <a:ea typeface="Helvetica Neue Light" charset="0"/>
                <a:cs typeface="Helvetica Neue Light" charset="0"/>
              </a:rPr>
              <a:t>Appeals Process &amp; Timeline</a:t>
            </a:r>
            <a:endParaRPr lang="en-US" dirty="0">
              <a:solidFill>
                <a:schemeClr val="accent2"/>
              </a:solidFill>
              <a:latin typeface="Helvetica Neue Light" charset="0"/>
              <a:ea typeface="Helvetica Neue Light" charset="0"/>
              <a:cs typeface="Helvetica Neue Light" charset="0"/>
            </a:endParaRPr>
          </a:p>
        </p:txBody>
      </p:sp>
      <p:sp>
        <p:nvSpPr>
          <p:cNvPr id="3" name="Content Placeholder 2"/>
          <p:cNvSpPr>
            <a:spLocks noGrp="1"/>
          </p:cNvSpPr>
          <p:nvPr>
            <p:ph idx="1"/>
          </p:nvPr>
        </p:nvSpPr>
        <p:spPr>
          <a:xfrm>
            <a:off x="677334" y="1532758"/>
            <a:ext cx="8596668" cy="4884975"/>
          </a:xfrm>
        </p:spPr>
        <p:txBody>
          <a:bodyPr>
            <a:normAutofit lnSpcReduction="10000"/>
          </a:bodyPr>
          <a:lstStyle/>
          <a:p>
            <a:r>
              <a:rPr lang="en-US" b="1" dirty="0" smtClean="0">
                <a:latin typeface="Helvetica Neue Light" charset="0"/>
                <a:ea typeface="Helvetica Neue Light" charset="0"/>
                <a:cs typeface="Helvetica Neue Light" charset="0"/>
              </a:rPr>
              <a:t>Timeline:</a:t>
            </a:r>
          </a:p>
          <a:p>
            <a:pPr lvl="1"/>
            <a:r>
              <a:rPr lang="en-US" b="1" dirty="0" smtClean="0">
                <a:latin typeface="Helvetica Neue Light" charset="0"/>
                <a:ea typeface="Helvetica Neue Light" charset="0"/>
                <a:cs typeface="Helvetica Neue Light" charset="0"/>
              </a:rPr>
              <a:t>April 2: </a:t>
            </a:r>
            <a:r>
              <a:rPr lang="en-US" dirty="0" smtClean="0">
                <a:latin typeface="Helvetica Neue Light" charset="0"/>
                <a:ea typeface="Helvetica Neue Light" charset="0"/>
                <a:cs typeface="Helvetica Neue Light" charset="0"/>
              </a:rPr>
              <a:t>Budget Briefs Released and appeals form launched at </a:t>
            </a:r>
            <a:r>
              <a:rPr lang="en-US" dirty="0" smtClean="0">
                <a:latin typeface="Helvetica Neue Light" charset="0"/>
                <a:ea typeface="Helvetica Neue Light" charset="0"/>
                <a:cs typeface="Helvetica Neue Light" charset="0"/>
                <a:hlinkClick r:id="rId2"/>
              </a:rPr>
              <a:t>appeals.sacfunded.net</a:t>
            </a:r>
            <a:endParaRPr lang="en-US" dirty="0" smtClean="0">
              <a:latin typeface="Helvetica Neue Light" charset="0"/>
              <a:ea typeface="Helvetica Neue Light" charset="0"/>
              <a:cs typeface="Helvetica Neue Light" charset="0"/>
            </a:endParaRPr>
          </a:p>
          <a:p>
            <a:pPr lvl="1"/>
            <a:r>
              <a:rPr lang="en-US" b="1" smtClean="0">
                <a:latin typeface="Helvetica Neue Light" charset="0"/>
                <a:ea typeface="Helvetica Neue Light" charset="0"/>
                <a:cs typeface="Helvetica Neue Light" charset="0"/>
              </a:rPr>
              <a:t>April </a:t>
            </a:r>
            <a:r>
              <a:rPr lang="en-US" b="1" smtClean="0">
                <a:latin typeface="Helvetica Neue Light" charset="0"/>
                <a:ea typeface="Helvetica Neue Light" charset="0"/>
                <a:cs typeface="Helvetica Neue Light" charset="0"/>
              </a:rPr>
              <a:t>10 </a:t>
            </a:r>
            <a:r>
              <a:rPr lang="en-US" b="1" dirty="0" smtClean="0">
                <a:latin typeface="Helvetica Neue Light" charset="0"/>
                <a:ea typeface="Helvetica Neue Light" charset="0"/>
                <a:cs typeface="Helvetica Neue Light" charset="0"/>
              </a:rPr>
              <a:t>at 11:59pm: </a:t>
            </a:r>
            <a:r>
              <a:rPr lang="en-US" dirty="0" smtClean="0">
                <a:latin typeface="Helvetica Neue Light" charset="0"/>
                <a:ea typeface="Helvetica Neue Light" charset="0"/>
                <a:cs typeface="Helvetica Neue Light" charset="0"/>
              </a:rPr>
              <a:t>Appeals form available at </a:t>
            </a:r>
            <a:r>
              <a:rPr lang="en-US" dirty="0" smtClean="0">
                <a:latin typeface="Helvetica Neue Light" charset="0"/>
                <a:ea typeface="Helvetica Neue Light" charset="0"/>
                <a:cs typeface="Helvetica Neue Light" charset="0"/>
                <a:hlinkClick r:id="rId2"/>
              </a:rPr>
              <a:t>appeals.sacfunded.net</a:t>
            </a:r>
            <a:r>
              <a:rPr lang="en-US" dirty="0" smtClean="0">
                <a:latin typeface="Helvetica Neue Light" charset="0"/>
                <a:ea typeface="Helvetica Neue Light" charset="0"/>
                <a:cs typeface="Helvetica Neue Light" charset="0"/>
              </a:rPr>
              <a:t> will close</a:t>
            </a:r>
            <a:endParaRPr lang="en-US" dirty="0">
              <a:latin typeface="Helvetica Neue Light" charset="0"/>
              <a:ea typeface="Helvetica Neue Light" charset="0"/>
              <a:cs typeface="Helvetica Neue Light" charset="0"/>
            </a:endParaRPr>
          </a:p>
          <a:p>
            <a:pPr lvl="1"/>
            <a:r>
              <a:rPr lang="en-US" b="1" dirty="0" smtClean="0">
                <a:latin typeface="Helvetica Neue Light" charset="0"/>
                <a:ea typeface="Helvetica Neue Light" charset="0"/>
                <a:cs typeface="Helvetica Neue Light" charset="0"/>
              </a:rPr>
              <a:t>April 16: </a:t>
            </a:r>
            <a:r>
              <a:rPr lang="en-US" dirty="0" smtClean="0">
                <a:latin typeface="Helvetica Neue Light" charset="0"/>
                <a:ea typeface="Helvetica Neue Light" charset="0"/>
                <a:cs typeface="Helvetica Neue Light" charset="0"/>
              </a:rPr>
              <a:t>Appeal decisions released</a:t>
            </a:r>
          </a:p>
          <a:p>
            <a:pPr lvl="1"/>
            <a:r>
              <a:rPr lang="en-US" b="1" dirty="0" smtClean="0">
                <a:latin typeface="Helvetica Neue Light" charset="0"/>
                <a:ea typeface="Helvetica Neue Light" charset="0"/>
                <a:cs typeface="Helvetica Neue Light" charset="0"/>
              </a:rPr>
              <a:t>April 19: </a:t>
            </a:r>
            <a:r>
              <a:rPr lang="en-US" dirty="0" smtClean="0">
                <a:latin typeface="Helvetica Neue Light" charset="0"/>
                <a:ea typeface="Helvetica Neue Light" charset="0"/>
                <a:cs typeface="Helvetica Neue Light" charset="0"/>
              </a:rPr>
              <a:t>April GBM (need to accept or appeal budget, appeals process follows as normal)</a:t>
            </a:r>
          </a:p>
          <a:p>
            <a:r>
              <a:rPr lang="en-US" b="1" dirty="0" smtClean="0">
                <a:latin typeface="Helvetica Neue Light" charset="0"/>
                <a:ea typeface="Helvetica Neue Light" charset="0"/>
                <a:cs typeface="Helvetica Neue Light" charset="0"/>
              </a:rPr>
              <a:t>What to include in your appeal:</a:t>
            </a:r>
          </a:p>
          <a:p>
            <a:pPr lvl="1"/>
            <a:r>
              <a:rPr lang="en-US" dirty="0" smtClean="0">
                <a:latin typeface="Helvetica Neue Light" charset="0"/>
                <a:ea typeface="Helvetica Neue Light" charset="0"/>
                <a:cs typeface="Helvetica Neue Light" charset="0"/>
              </a:rPr>
              <a:t>Item/activity you requested funding for</a:t>
            </a:r>
          </a:p>
          <a:p>
            <a:pPr lvl="1"/>
            <a:r>
              <a:rPr lang="en-US" dirty="0" smtClean="0">
                <a:latin typeface="Helvetica Neue Light" charset="0"/>
                <a:ea typeface="Helvetica Neue Light" charset="0"/>
                <a:cs typeface="Helvetica Neue Light" charset="0"/>
              </a:rPr>
              <a:t>Amount requested</a:t>
            </a:r>
          </a:p>
          <a:p>
            <a:pPr lvl="1"/>
            <a:r>
              <a:rPr lang="en-US" dirty="0" smtClean="0">
                <a:latin typeface="Helvetica Neue Light" charset="0"/>
                <a:ea typeface="Helvetica Neue Light" charset="0"/>
                <a:cs typeface="Helvetica Neue Light" charset="0"/>
              </a:rPr>
              <a:t>Amount received</a:t>
            </a:r>
          </a:p>
          <a:p>
            <a:pPr lvl="1"/>
            <a:r>
              <a:rPr lang="en-US" dirty="0" smtClean="0">
                <a:latin typeface="Helvetica Neue Light" charset="0"/>
                <a:ea typeface="Helvetica Neue Light" charset="0"/>
                <a:cs typeface="Helvetica Neue Light" charset="0"/>
              </a:rPr>
              <a:t>Amount for which you are appealing (cumulative, not the difference)</a:t>
            </a:r>
          </a:p>
          <a:p>
            <a:pPr lvl="1"/>
            <a:r>
              <a:rPr lang="en-US" dirty="0" smtClean="0">
                <a:latin typeface="Helvetica Neue Light" charset="0"/>
                <a:ea typeface="Helvetica Neue Light" charset="0"/>
                <a:cs typeface="Helvetica Neue Light" charset="0"/>
              </a:rPr>
              <a:t>Rationale</a:t>
            </a:r>
          </a:p>
          <a:p>
            <a:r>
              <a:rPr lang="en-US" b="1" dirty="0" smtClean="0">
                <a:latin typeface="Helvetica Neue Light" charset="0"/>
                <a:ea typeface="Helvetica Neue Light" charset="0"/>
                <a:cs typeface="Helvetica Neue Light" charset="0"/>
              </a:rPr>
              <a:t>It helps to have supporting numbers in an appeal. If you would like a sample, please let me know.</a:t>
            </a:r>
            <a:endParaRPr lang="en-US" b="1" dirty="0">
              <a:latin typeface="Helvetica Neue Light" charset="0"/>
              <a:ea typeface="Helvetica Neue Light" charset="0"/>
              <a:cs typeface="Helvetica Neue Light"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0702" y="5620002"/>
            <a:ext cx="1316634" cy="1223329"/>
          </a:xfrm>
          <a:prstGeom prst="rect">
            <a:avLst/>
          </a:prstGeom>
        </p:spPr>
      </p:pic>
    </p:spTree>
    <p:extLst>
      <p:ext uri="{BB962C8B-B14F-4D97-AF65-F5344CB8AC3E}">
        <p14:creationId xmlns:p14="http://schemas.microsoft.com/office/powerpoint/2010/main" val="430624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10786532" cy="1826581"/>
          </a:xfrm>
        </p:spPr>
        <p:txBody>
          <a:bodyPr>
            <a:normAutofit/>
          </a:bodyPr>
          <a:lstStyle/>
          <a:p>
            <a:r>
              <a:rPr lang="en-US" sz="5400" dirty="0" smtClean="0">
                <a:solidFill>
                  <a:schemeClr val="accent2"/>
                </a:solidFill>
                <a:latin typeface="Helvetica Neue" charset="0"/>
                <a:ea typeface="Helvetica Neue" charset="0"/>
                <a:cs typeface="Helvetica Neue" charset="0"/>
              </a:rPr>
              <a:t>Constitutional Amendments</a:t>
            </a:r>
            <a:endParaRPr lang="en-US" sz="5400" dirty="0">
              <a:solidFill>
                <a:schemeClr val="accent2"/>
              </a:solidFill>
              <a:latin typeface="Helvetica Neue" charset="0"/>
              <a:ea typeface="Helvetica Neue" charset="0"/>
              <a:cs typeface="Helvetica Neue"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702" y="5620002"/>
            <a:ext cx="1316634" cy="1223329"/>
          </a:xfrm>
          <a:prstGeom prst="rect">
            <a:avLst/>
          </a:prstGeom>
        </p:spPr>
      </p:pic>
    </p:spTree>
    <p:extLst>
      <p:ext uri="{BB962C8B-B14F-4D97-AF65-F5344CB8AC3E}">
        <p14:creationId xmlns:p14="http://schemas.microsoft.com/office/powerpoint/2010/main" val="6224774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latin typeface="Helvetica Neue Light" charset="0"/>
                <a:ea typeface="Helvetica Neue Light" charset="0"/>
                <a:cs typeface="Helvetica Neue Light" charset="0"/>
              </a:rPr>
              <a:t>Procedure</a:t>
            </a:r>
            <a:endParaRPr lang="en-US" dirty="0">
              <a:solidFill>
                <a:schemeClr val="accent2"/>
              </a:solidFill>
              <a:latin typeface="Helvetica Neue Light" charset="0"/>
              <a:ea typeface="Helvetica Neue Light" charset="0"/>
              <a:cs typeface="Helvetica Neue Light" charset="0"/>
            </a:endParaRPr>
          </a:p>
        </p:txBody>
      </p:sp>
      <p:sp>
        <p:nvSpPr>
          <p:cNvPr id="3" name="Content Placeholder 2"/>
          <p:cNvSpPr>
            <a:spLocks noGrp="1"/>
          </p:cNvSpPr>
          <p:nvPr>
            <p:ph idx="1"/>
          </p:nvPr>
        </p:nvSpPr>
        <p:spPr>
          <a:xfrm>
            <a:off x="677334" y="1553779"/>
            <a:ext cx="8596668" cy="3880773"/>
          </a:xfrm>
        </p:spPr>
        <p:txBody>
          <a:bodyPr/>
          <a:lstStyle/>
          <a:p>
            <a:r>
              <a:rPr lang="en-US" dirty="0" smtClean="0">
                <a:latin typeface="Helvetica Neue Light" charset="0"/>
                <a:ea typeface="Helvetica Neue Light" charset="0"/>
                <a:cs typeface="Helvetica Neue Light" charset="0"/>
              </a:rPr>
              <a:t>Amendments were introduced at the February GBM</a:t>
            </a:r>
          </a:p>
          <a:p>
            <a:r>
              <a:rPr lang="en-US" dirty="0" smtClean="0">
                <a:latin typeface="Helvetica Neue Light" charset="0"/>
                <a:ea typeface="Helvetica Neue Light" charset="0"/>
                <a:cs typeface="Helvetica Neue Light" charset="0"/>
              </a:rPr>
              <a:t>For each individual amendment</a:t>
            </a:r>
          </a:p>
          <a:p>
            <a:pPr lvl="1"/>
            <a:r>
              <a:rPr lang="en-US" dirty="0" smtClean="0">
                <a:latin typeface="Helvetica Neue Light" charset="0"/>
                <a:ea typeface="Helvetica Neue Light" charset="0"/>
                <a:cs typeface="Helvetica Neue Light" charset="0"/>
              </a:rPr>
              <a:t>Proposal of amendment by SAC Exec</a:t>
            </a:r>
          </a:p>
          <a:p>
            <a:pPr lvl="1"/>
            <a:r>
              <a:rPr lang="en-US" dirty="0" smtClean="0">
                <a:latin typeface="Helvetica Neue Light" charset="0"/>
                <a:ea typeface="Helvetica Neue Light" charset="0"/>
                <a:cs typeface="Helvetica Neue Light" charset="0"/>
              </a:rPr>
              <a:t>One minute for Q&amp;A</a:t>
            </a:r>
          </a:p>
          <a:p>
            <a:pPr lvl="1"/>
            <a:r>
              <a:rPr lang="en-US" dirty="0" smtClean="0">
                <a:latin typeface="Helvetica Neue Light" charset="0"/>
                <a:ea typeface="Helvetica Neue Light" charset="0"/>
                <a:cs typeface="Helvetica Neue Light" charset="0"/>
              </a:rPr>
              <a:t>One minute for pro-con (if necessary)</a:t>
            </a:r>
          </a:p>
          <a:p>
            <a:pPr lvl="1"/>
            <a:r>
              <a:rPr lang="en-US" dirty="0" smtClean="0">
                <a:latin typeface="Helvetica Neue Light" charset="0"/>
                <a:ea typeface="Helvetica Neue Light" charset="0"/>
                <a:cs typeface="Helvetica Neue Light" charset="0"/>
              </a:rPr>
              <a:t>Vote</a:t>
            </a:r>
          </a:p>
          <a:p>
            <a:pPr lvl="2"/>
            <a:r>
              <a:rPr lang="en-US" dirty="0" smtClean="0">
                <a:latin typeface="Helvetica Neue Light" charset="0"/>
                <a:ea typeface="Helvetica Neue Light" charset="0"/>
                <a:cs typeface="Helvetica Neue Light" charset="0"/>
              </a:rPr>
              <a:t>If alternatives are proposed, voting using Google Form</a:t>
            </a:r>
          </a:p>
          <a:p>
            <a:pPr lvl="2"/>
            <a:r>
              <a:rPr lang="en-US" dirty="0" smtClean="0">
                <a:latin typeface="Helvetica Neue Light" charset="0"/>
                <a:ea typeface="Helvetica Neue Light" charset="0"/>
                <a:cs typeface="Helvetica Neue Light" charset="0"/>
              </a:rPr>
              <a:t>If none, vote by acclamation (raise placards to approve)</a:t>
            </a:r>
          </a:p>
          <a:p>
            <a:pPr lvl="2"/>
            <a:r>
              <a:rPr lang="en-US" dirty="0" smtClean="0">
                <a:latin typeface="Helvetica Neue Light" charset="0"/>
                <a:ea typeface="Helvetica Neue Light" charset="0"/>
                <a:cs typeface="Helvetica Neue Light" charset="0"/>
              </a:rPr>
              <a:t>Needs 2/3 to pass (if on Google Form)</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702" y="5620002"/>
            <a:ext cx="1316634" cy="1223329"/>
          </a:xfrm>
          <a:prstGeom prst="rect">
            <a:avLst/>
          </a:prstGeom>
        </p:spPr>
      </p:pic>
    </p:spTree>
    <p:extLst>
      <p:ext uri="{BB962C8B-B14F-4D97-AF65-F5344CB8AC3E}">
        <p14:creationId xmlns:p14="http://schemas.microsoft.com/office/powerpoint/2010/main" val="899045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latin typeface="Helvetica Neue Light" charset="0"/>
                <a:ea typeface="Helvetica Neue Light" charset="0"/>
                <a:cs typeface="Helvetica Neue Light" charset="0"/>
              </a:rPr>
              <a:t>Amendments and Ratification</a:t>
            </a:r>
            <a:endParaRPr lang="en-US" dirty="0">
              <a:solidFill>
                <a:schemeClr val="accent2"/>
              </a:solidFill>
              <a:latin typeface="Helvetica Neue Light" charset="0"/>
              <a:ea typeface="Helvetica Neue Light" charset="0"/>
              <a:cs typeface="Helvetica Neue Light" charset="0"/>
            </a:endParaRPr>
          </a:p>
        </p:txBody>
      </p:sp>
      <p:sp>
        <p:nvSpPr>
          <p:cNvPr id="3" name="Content Placeholder 2"/>
          <p:cNvSpPr>
            <a:spLocks noGrp="1"/>
          </p:cNvSpPr>
          <p:nvPr>
            <p:ph idx="1"/>
          </p:nvPr>
        </p:nvSpPr>
        <p:spPr>
          <a:xfrm>
            <a:off x="677334" y="1532758"/>
            <a:ext cx="8399759" cy="4667320"/>
          </a:xfrm>
        </p:spPr>
        <p:txBody>
          <a:bodyPr>
            <a:normAutofit/>
          </a:bodyPr>
          <a:lstStyle/>
          <a:p>
            <a:r>
              <a:rPr lang="en-US" b="1" dirty="0">
                <a:latin typeface="Helvetica Neue Light" charset="0"/>
                <a:ea typeface="Helvetica Neue Light" charset="0"/>
                <a:cs typeface="Helvetica Neue Light" charset="0"/>
              </a:rPr>
              <a:t>Amendment to Article II, Item 3:</a:t>
            </a:r>
          </a:p>
          <a:p>
            <a:pPr lvl="1"/>
            <a:r>
              <a:rPr lang="en-US" dirty="0" smtClean="0">
                <a:latin typeface="Helvetica Neue Light" charset="0"/>
                <a:ea typeface="Helvetica Neue Light" charset="0"/>
                <a:cs typeface="Helvetica Neue Light" charset="0"/>
              </a:rPr>
              <a:t>Add </a:t>
            </a:r>
            <a:r>
              <a:rPr lang="en-US" dirty="0">
                <a:latin typeface="Helvetica Neue Light" charset="0"/>
                <a:ea typeface="Helvetica Neue Light" charset="0"/>
                <a:cs typeface="Helvetica Neue Light" charset="0"/>
              </a:rPr>
              <a:t>the following text: Fourth, groups must be registered on the Office of Student Affairs’ database, Groups Online at Penn (G. O. Penn) as of December 1 of the calendar year immediately prior to the year in which the group is to be considered for SAC recognition. </a:t>
            </a:r>
            <a:endParaRPr lang="en-US" dirty="0" smtClean="0">
              <a:latin typeface="Helvetica Neue Light" charset="0"/>
              <a:ea typeface="Helvetica Neue Light" charset="0"/>
              <a:cs typeface="Helvetica Neue Light"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702" y="5620002"/>
            <a:ext cx="1316634" cy="1223329"/>
          </a:xfrm>
          <a:prstGeom prst="rect">
            <a:avLst/>
          </a:prstGeom>
        </p:spPr>
      </p:pic>
    </p:spTree>
    <p:extLst>
      <p:ext uri="{BB962C8B-B14F-4D97-AF65-F5344CB8AC3E}">
        <p14:creationId xmlns:p14="http://schemas.microsoft.com/office/powerpoint/2010/main" val="3925896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latin typeface="Helvetica Neue Light" charset="0"/>
                <a:ea typeface="Helvetica Neue Light" charset="0"/>
                <a:cs typeface="Helvetica Neue Light" charset="0"/>
              </a:rPr>
              <a:t>Amendments and Ratification</a:t>
            </a:r>
            <a:endParaRPr lang="en-US" dirty="0">
              <a:solidFill>
                <a:schemeClr val="accent2"/>
              </a:solidFill>
              <a:latin typeface="Helvetica Neue Light" charset="0"/>
              <a:ea typeface="Helvetica Neue Light" charset="0"/>
              <a:cs typeface="Helvetica Neue Light" charset="0"/>
            </a:endParaRPr>
          </a:p>
        </p:txBody>
      </p:sp>
      <p:sp>
        <p:nvSpPr>
          <p:cNvPr id="3" name="Content Placeholder 2"/>
          <p:cNvSpPr>
            <a:spLocks noGrp="1"/>
          </p:cNvSpPr>
          <p:nvPr>
            <p:ph idx="1"/>
          </p:nvPr>
        </p:nvSpPr>
        <p:spPr>
          <a:xfrm>
            <a:off x="677334" y="1532758"/>
            <a:ext cx="8399759" cy="4667320"/>
          </a:xfrm>
        </p:spPr>
        <p:txBody>
          <a:bodyPr>
            <a:normAutofit/>
          </a:bodyPr>
          <a:lstStyle/>
          <a:p>
            <a:r>
              <a:rPr lang="en-US" b="1" dirty="0">
                <a:latin typeface="Helvetica Neue Light" charset="0"/>
                <a:ea typeface="Helvetica Neue Light" charset="0"/>
                <a:cs typeface="Helvetica Neue Light" charset="0"/>
              </a:rPr>
              <a:t>Amendment to Article II, Item 3:</a:t>
            </a:r>
          </a:p>
          <a:p>
            <a:pPr lvl="1"/>
            <a:r>
              <a:rPr lang="en-US" dirty="0" smtClean="0">
                <a:latin typeface="Helvetica Neue Light" charset="0"/>
                <a:ea typeface="Helvetica Neue Light" charset="0"/>
                <a:cs typeface="Helvetica Neue Light" charset="0"/>
              </a:rPr>
              <a:t>Amend </a:t>
            </a:r>
            <a:r>
              <a:rPr lang="en-US" dirty="0">
                <a:latin typeface="Helvetica Neue Light" charset="0"/>
                <a:ea typeface="Helvetica Neue Light" charset="0"/>
                <a:cs typeface="Helvetica Neue Light" charset="0"/>
              </a:rPr>
              <a:t>the following text: “as defined in SAC’s bylaws” to “as defined by the Office of Student Affairs</a:t>
            </a:r>
            <a:r>
              <a:rPr lang="en-US" dirty="0" smtClean="0">
                <a:latin typeface="Helvetica Neue Light" charset="0"/>
                <a:ea typeface="Helvetica Neue Light" charset="0"/>
                <a:cs typeface="Helvetica Neue Light" charset="0"/>
              </a:rPr>
              <a:t>.”</a:t>
            </a:r>
            <a:endParaRPr lang="en-US" dirty="0">
              <a:latin typeface="Helvetica Neue Light" charset="0"/>
              <a:ea typeface="Helvetica Neue Light" charset="0"/>
              <a:cs typeface="Helvetica Neue Light"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702" y="5620002"/>
            <a:ext cx="1316634" cy="1223329"/>
          </a:xfrm>
          <a:prstGeom prst="rect">
            <a:avLst/>
          </a:prstGeom>
        </p:spPr>
      </p:pic>
    </p:spTree>
    <p:extLst>
      <p:ext uri="{BB962C8B-B14F-4D97-AF65-F5344CB8AC3E}">
        <p14:creationId xmlns:p14="http://schemas.microsoft.com/office/powerpoint/2010/main" val="13186992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latin typeface="Helvetica Neue Light" charset="0"/>
                <a:ea typeface="Helvetica Neue Light" charset="0"/>
                <a:cs typeface="Helvetica Neue Light" charset="0"/>
              </a:rPr>
              <a:t>Amendments and Ratification</a:t>
            </a:r>
            <a:endParaRPr lang="en-US" dirty="0">
              <a:solidFill>
                <a:schemeClr val="accent2"/>
              </a:solidFill>
              <a:latin typeface="Helvetica Neue Light" charset="0"/>
              <a:ea typeface="Helvetica Neue Light" charset="0"/>
              <a:cs typeface="Helvetica Neue Light" charset="0"/>
            </a:endParaRPr>
          </a:p>
        </p:txBody>
      </p:sp>
      <p:sp>
        <p:nvSpPr>
          <p:cNvPr id="3" name="Content Placeholder 2"/>
          <p:cNvSpPr>
            <a:spLocks noGrp="1"/>
          </p:cNvSpPr>
          <p:nvPr>
            <p:ph idx="1"/>
          </p:nvPr>
        </p:nvSpPr>
        <p:spPr>
          <a:xfrm>
            <a:off x="677334" y="1532758"/>
            <a:ext cx="8399759" cy="4667320"/>
          </a:xfrm>
        </p:spPr>
        <p:txBody>
          <a:bodyPr>
            <a:normAutofit/>
          </a:bodyPr>
          <a:lstStyle/>
          <a:p>
            <a:r>
              <a:rPr lang="en-US" b="1" dirty="0" smtClean="0">
                <a:latin typeface="Helvetica Neue Light" charset="0"/>
                <a:ea typeface="Helvetica Neue Light" charset="0"/>
                <a:cs typeface="Helvetica Neue Light" charset="0"/>
              </a:rPr>
              <a:t>Amendment </a:t>
            </a:r>
            <a:r>
              <a:rPr lang="en-US" b="1" dirty="0">
                <a:latin typeface="Helvetica Neue Light" charset="0"/>
                <a:ea typeface="Helvetica Neue Light" charset="0"/>
                <a:cs typeface="Helvetica Neue Light" charset="0"/>
              </a:rPr>
              <a:t>to Article II, Item 4:</a:t>
            </a:r>
          </a:p>
          <a:p>
            <a:pPr lvl="1"/>
            <a:r>
              <a:rPr lang="en-US" dirty="0" smtClean="0">
                <a:latin typeface="Helvetica Neue Light" charset="0"/>
                <a:ea typeface="Helvetica Neue Light" charset="0"/>
                <a:cs typeface="Helvetica Neue Light" charset="0"/>
              </a:rPr>
              <a:t>Add </a:t>
            </a:r>
            <a:r>
              <a:rPr lang="en-US" dirty="0">
                <a:latin typeface="Helvetica Neue Light" charset="0"/>
                <a:ea typeface="Helvetica Neue Light" charset="0"/>
                <a:cs typeface="Helvetica Neue Light" charset="0"/>
              </a:rPr>
              <a:t>the following text: The Executive Board will conduct hearings with each group to review its recognition request. Eligible groups that fail to attend the recognition hearing to which the group and the Executive Board have mutually agreed upon lose all rights to appeal the recommendation of the Executive Board</a:t>
            </a:r>
            <a:r>
              <a:rPr lang="en-US" dirty="0" smtClean="0">
                <a:latin typeface="Helvetica Neue Light" charset="0"/>
                <a:ea typeface="Helvetica Neue Light" charset="0"/>
                <a:cs typeface="Helvetica Neue Light" charset="0"/>
              </a:rPr>
              <a:t>.</a:t>
            </a:r>
            <a:endParaRPr lang="en-US" dirty="0">
              <a:latin typeface="Helvetica Neue Light" charset="0"/>
              <a:ea typeface="Helvetica Neue Light" charset="0"/>
              <a:cs typeface="Helvetica Neue Light"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702" y="5620002"/>
            <a:ext cx="1316634" cy="1223329"/>
          </a:xfrm>
          <a:prstGeom prst="rect">
            <a:avLst/>
          </a:prstGeom>
        </p:spPr>
      </p:pic>
    </p:spTree>
    <p:extLst>
      <p:ext uri="{BB962C8B-B14F-4D97-AF65-F5344CB8AC3E}">
        <p14:creationId xmlns:p14="http://schemas.microsoft.com/office/powerpoint/2010/main" val="232152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latin typeface="Helvetica Neue Light" charset="0"/>
                <a:ea typeface="Helvetica Neue Light" charset="0"/>
                <a:cs typeface="Helvetica Neue Light" charset="0"/>
              </a:rPr>
              <a:t>Amendments and Ratification</a:t>
            </a:r>
            <a:endParaRPr lang="en-US" dirty="0">
              <a:solidFill>
                <a:schemeClr val="accent2"/>
              </a:solidFill>
              <a:latin typeface="Helvetica Neue Light" charset="0"/>
              <a:ea typeface="Helvetica Neue Light" charset="0"/>
              <a:cs typeface="Helvetica Neue Light" charset="0"/>
            </a:endParaRPr>
          </a:p>
        </p:txBody>
      </p:sp>
      <p:sp>
        <p:nvSpPr>
          <p:cNvPr id="3" name="Content Placeholder 2"/>
          <p:cNvSpPr>
            <a:spLocks noGrp="1"/>
          </p:cNvSpPr>
          <p:nvPr>
            <p:ph idx="1"/>
          </p:nvPr>
        </p:nvSpPr>
        <p:spPr>
          <a:xfrm>
            <a:off x="677334" y="1532758"/>
            <a:ext cx="8399759" cy="4667320"/>
          </a:xfrm>
        </p:spPr>
        <p:txBody>
          <a:bodyPr>
            <a:normAutofit/>
          </a:bodyPr>
          <a:lstStyle/>
          <a:p>
            <a:r>
              <a:rPr lang="en-US" b="1" dirty="0" smtClean="0">
                <a:latin typeface="Helvetica Neue Light" charset="0"/>
                <a:ea typeface="Helvetica Neue Light" charset="0"/>
                <a:cs typeface="Helvetica Neue Light" charset="0"/>
              </a:rPr>
              <a:t>Amendment </a:t>
            </a:r>
            <a:r>
              <a:rPr lang="en-US" b="1" dirty="0">
                <a:latin typeface="Helvetica Neue Light" charset="0"/>
                <a:ea typeface="Helvetica Neue Light" charset="0"/>
                <a:cs typeface="Helvetica Neue Light" charset="0"/>
              </a:rPr>
              <a:t>to Article II, Item 7</a:t>
            </a:r>
            <a:r>
              <a:rPr lang="en-US" b="1" dirty="0" smtClean="0">
                <a:latin typeface="Helvetica Neue Light" charset="0"/>
                <a:ea typeface="Helvetica Neue Light" charset="0"/>
                <a:cs typeface="Helvetica Neue Light" charset="0"/>
              </a:rPr>
              <a:t>:</a:t>
            </a:r>
          </a:p>
          <a:p>
            <a:pPr lvl="1"/>
            <a:r>
              <a:rPr lang="en-US" dirty="0" smtClean="0">
                <a:latin typeface="Helvetica Neue Light" charset="0"/>
                <a:ea typeface="Helvetica Neue Light" charset="0"/>
                <a:cs typeface="Helvetica Neue Light" charset="0"/>
              </a:rPr>
              <a:t>Amend </a:t>
            </a:r>
            <a:r>
              <a:rPr lang="en-US" dirty="0">
                <a:latin typeface="Helvetica Neue Light" charset="0"/>
                <a:ea typeface="Helvetica Neue Light" charset="0"/>
                <a:cs typeface="Helvetica Neue Light" charset="0"/>
              </a:rPr>
              <a:t>the second sentence to state: This registration process entails submitting a list of all current officers and members.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702" y="5620002"/>
            <a:ext cx="1316634" cy="1223329"/>
          </a:xfrm>
          <a:prstGeom prst="rect">
            <a:avLst/>
          </a:prstGeom>
        </p:spPr>
      </p:pic>
    </p:spTree>
    <p:extLst>
      <p:ext uri="{BB962C8B-B14F-4D97-AF65-F5344CB8AC3E}">
        <p14:creationId xmlns:p14="http://schemas.microsoft.com/office/powerpoint/2010/main" val="2026124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latin typeface="Helvetica Neue Light" charset="0"/>
                <a:ea typeface="Helvetica Neue Light" charset="0"/>
                <a:cs typeface="Helvetica Neue Light" charset="0"/>
              </a:rPr>
              <a:t>Amendments and Ratification</a:t>
            </a:r>
            <a:endParaRPr lang="en-US" dirty="0">
              <a:solidFill>
                <a:schemeClr val="accent2"/>
              </a:solidFill>
              <a:latin typeface="Helvetica Neue Light" charset="0"/>
              <a:ea typeface="Helvetica Neue Light" charset="0"/>
              <a:cs typeface="Helvetica Neue Light" charset="0"/>
            </a:endParaRPr>
          </a:p>
        </p:txBody>
      </p:sp>
      <p:sp>
        <p:nvSpPr>
          <p:cNvPr id="3" name="Content Placeholder 2"/>
          <p:cNvSpPr>
            <a:spLocks noGrp="1"/>
          </p:cNvSpPr>
          <p:nvPr>
            <p:ph idx="1"/>
          </p:nvPr>
        </p:nvSpPr>
        <p:spPr>
          <a:xfrm>
            <a:off x="677334" y="1532758"/>
            <a:ext cx="8399759" cy="4667320"/>
          </a:xfrm>
        </p:spPr>
        <p:txBody>
          <a:bodyPr>
            <a:normAutofit/>
          </a:bodyPr>
          <a:lstStyle/>
          <a:p>
            <a:r>
              <a:rPr lang="en-US" b="1" dirty="0" smtClean="0">
                <a:latin typeface="Helvetica Neue Light" charset="0"/>
                <a:ea typeface="Helvetica Neue Light" charset="0"/>
                <a:cs typeface="Helvetica Neue Light" charset="0"/>
              </a:rPr>
              <a:t>Amendment </a:t>
            </a:r>
            <a:r>
              <a:rPr lang="en-US" b="1" dirty="0">
                <a:latin typeface="Helvetica Neue Light" charset="0"/>
                <a:ea typeface="Helvetica Neue Light" charset="0"/>
                <a:cs typeface="Helvetica Neue Light" charset="0"/>
              </a:rPr>
              <a:t>to Article IV, Item 12:</a:t>
            </a:r>
          </a:p>
          <a:p>
            <a:pPr lvl="1"/>
            <a:r>
              <a:rPr lang="en-US" dirty="0" smtClean="0">
                <a:latin typeface="Helvetica Neue Light" charset="0"/>
                <a:ea typeface="Helvetica Neue Light" charset="0"/>
                <a:cs typeface="Helvetica Neue Light" charset="0"/>
              </a:rPr>
              <a:t>Amend </a:t>
            </a:r>
            <a:r>
              <a:rPr lang="en-US" dirty="0">
                <a:latin typeface="Helvetica Neue Light" charset="0"/>
                <a:ea typeface="Helvetica Neue Light" charset="0"/>
                <a:cs typeface="Helvetica Neue Light" charset="0"/>
              </a:rPr>
              <a:t>the following text: “to have violated the SAC bylaws.” to “to have violated the SAC Constitution</a:t>
            </a:r>
            <a:r>
              <a:rPr lang="en-US" dirty="0" smtClean="0">
                <a:latin typeface="Helvetica Neue Light" charset="0"/>
                <a:ea typeface="Helvetica Neue Light" charset="0"/>
                <a:cs typeface="Helvetica Neue Light" charset="0"/>
              </a:rPr>
              <a:t>.”</a:t>
            </a:r>
            <a:endParaRPr lang="en-US" dirty="0">
              <a:latin typeface="Helvetica Neue Light" charset="0"/>
              <a:ea typeface="Helvetica Neue Light" charset="0"/>
              <a:cs typeface="Helvetica Neue Light"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702" y="5620002"/>
            <a:ext cx="1316634" cy="1223329"/>
          </a:xfrm>
          <a:prstGeom prst="rect">
            <a:avLst/>
          </a:prstGeom>
        </p:spPr>
      </p:pic>
    </p:spTree>
    <p:extLst>
      <p:ext uri="{BB962C8B-B14F-4D97-AF65-F5344CB8AC3E}">
        <p14:creationId xmlns:p14="http://schemas.microsoft.com/office/powerpoint/2010/main" val="499137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latin typeface="Helvetica Neue Light" charset="0"/>
                <a:ea typeface="Helvetica Neue Light" charset="0"/>
                <a:cs typeface="Helvetica Neue Light" charset="0"/>
              </a:rPr>
              <a:t>Amendments and Ratification</a:t>
            </a:r>
            <a:endParaRPr lang="en-US" dirty="0">
              <a:solidFill>
                <a:schemeClr val="accent2"/>
              </a:solidFill>
              <a:latin typeface="Helvetica Neue Light" charset="0"/>
              <a:ea typeface="Helvetica Neue Light" charset="0"/>
              <a:cs typeface="Helvetica Neue Light" charset="0"/>
            </a:endParaRPr>
          </a:p>
        </p:txBody>
      </p:sp>
      <p:sp>
        <p:nvSpPr>
          <p:cNvPr id="3" name="Content Placeholder 2"/>
          <p:cNvSpPr>
            <a:spLocks noGrp="1"/>
          </p:cNvSpPr>
          <p:nvPr>
            <p:ph idx="1"/>
          </p:nvPr>
        </p:nvSpPr>
        <p:spPr>
          <a:xfrm>
            <a:off x="677334" y="1532758"/>
            <a:ext cx="8399759" cy="4667320"/>
          </a:xfrm>
        </p:spPr>
        <p:txBody>
          <a:bodyPr>
            <a:normAutofit/>
          </a:bodyPr>
          <a:lstStyle/>
          <a:p>
            <a:r>
              <a:rPr lang="en-US" b="1" dirty="0" smtClean="0">
                <a:latin typeface="Helvetica Neue Light" charset="0"/>
                <a:ea typeface="Helvetica Neue Light" charset="0"/>
                <a:cs typeface="Helvetica Neue Light" charset="0"/>
              </a:rPr>
              <a:t>Amendment </a:t>
            </a:r>
            <a:r>
              <a:rPr lang="en-US" b="1" dirty="0">
                <a:latin typeface="Helvetica Neue Light" charset="0"/>
                <a:ea typeface="Helvetica Neue Light" charset="0"/>
                <a:cs typeface="Helvetica Neue Light" charset="0"/>
              </a:rPr>
              <a:t>to Article V, Item 17</a:t>
            </a:r>
            <a:r>
              <a:rPr lang="en-US" b="1" dirty="0" smtClean="0">
                <a:latin typeface="Helvetica Neue Light" charset="0"/>
                <a:ea typeface="Helvetica Neue Light" charset="0"/>
                <a:cs typeface="Helvetica Neue Light" charset="0"/>
              </a:rPr>
              <a:t>:</a:t>
            </a:r>
          </a:p>
          <a:p>
            <a:pPr lvl="1"/>
            <a:r>
              <a:rPr lang="en-US" dirty="0" smtClean="0">
                <a:latin typeface="Helvetica Neue Light" charset="0"/>
                <a:ea typeface="Helvetica Neue Light" charset="0"/>
                <a:cs typeface="Helvetica Neue Light" charset="0"/>
              </a:rPr>
              <a:t>Amend the following text: “In the event of a tie, the candidates with the highest number of votes will enter a runoff election to be held at the next General Body Meeting” to “In the event of a tie, the candidates with the highest number of votes will proceed to a runoff election among the Executive Board, subject to the Bylaws of the Executive Board, until an officer is able to be elected.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702" y="5620002"/>
            <a:ext cx="1316634" cy="1223329"/>
          </a:xfrm>
          <a:prstGeom prst="rect">
            <a:avLst/>
          </a:prstGeom>
        </p:spPr>
      </p:pic>
    </p:spTree>
    <p:extLst>
      <p:ext uri="{BB962C8B-B14F-4D97-AF65-F5344CB8AC3E}">
        <p14:creationId xmlns:p14="http://schemas.microsoft.com/office/powerpoint/2010/main" val="676739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latin typeface="Helvetica Neue Light" charset="0"/>
                <a:ea typeface="Helvetica Neue Light" charset="0"/>
                <a:cs typeface="Helvetica Neue Light" charset="0"/>
              </a:rPr>
              <a:t>Agenda Overview</a:t>
            </a:r>
            <a:endParaRPr lang="en-US" dirty="0">
              <a:solidFill>
                <a:schemeClr val="accent2"/>
              </a:solidFill>
              <a:latin typeface="Helvetica Neue Light" charset="0"/>
              <a:ea typeface="Helvetica Neue Light" charset="0"/>
              <a:cs typeface="Helvetica Neue Light" charset="0"/>
            </a:endParaRPr>
          </a:p>
        </p:txBody>
      </p:sp>
      <p:sp>
        <p:nvSpPr>
          <p:cNvPr id="3" name="Content Placeholder 2"/>
          <p:cNvSpPr>
            <a:spLocks noGrp="1"/>
          </p:cNvSpPr>
          <p:nvPr>
            <p:ph idx="1"/>
          </p:nvPr>
        </p:nvSpPr>
        <p:spPr>
          <a:xfrm>
            <a:off x="677333" y="1508948"/>
            <a:ext cx="8822267" cy="4942652"/>
          </a:xfrm>
        </p:spPr>
        <p:txBody>
          <a:bodyPr numCol="2">
            <a:normAutofit/>
          </a:bodyPr>
          <a:lstStyle/>
          <a:p>
            <a:pPr lvl="0"/>
            <a:r>
              <a:rPr lang="en-US" b="1" dirty="0" smtClean="0">
                <a:latin typeface="Helvetica Neue Light" charset="0"/>
                <a:ea typeface="Helvetica Neue Light" charset="0"/>
                <a:cs typeface="Helvetica Neue Light" charset="0"/>
              </a:rPr>
              <a:t>Call to Order</a:t>
            </a:r>
          </a:p>
          <a:p>
            <a:pPr lvl="0"/>
            <a:r>
              <a:rPr lang="en-US" b="1" dirty="0" smtClean="0">
                <a:latin typeface="Helvetica Neue Light" charset="0"/>
                <a:ea typeface="Helvetica Neue Light" charset="0"/>
                <a:cs typeface="Helvetica Neue Light" charset="0"/>
              </a:rPr>
              <a:t>Guest Announcements</a:t>
            </a:r>
          </a:p>
          <a:p>
            <a:pPr lvl="1"/>
            <a:r>
              <a:rPr lang="en-US" dirty="0" smtClean="0">
                <a:latin typeface="Helvetica Neue Light" charset="0"/>
                <a:ea typeface="Helvetica Neue Light" charset="0"/>
                <a:cs typeface="Helvetica Neue Light" charset="0"/>
              </a:rPr>
              <a:t>University Copy Service Promotion</a:t>
            </a:r>
          </a:p>
          <a:p>
            <a:pPr lvl="0"/>
            <a:r>
              <a:rPr lang="en-US" b="1" dirty="0" smtClean="0">
                <a:latin typeface="Helvetica Neue Light" charset="0"/>
                <a:ea typeface="Helvetica Neue Light" charset="0"/>
                <a:cs typeface="Helvetica Neue Light" charset="0"/>
              </a:rPr>
              <a:t>Open Forum</a:t>
            </a:r>
          </a:p>
          <a:p>
            <a:pPr lvl="0"/>
            <a:r>
              <a:rPr lang="en-US" b="1" dirty="0" smtClean="0">
                <a:latin typeface="Helvetica Neue Light" charset="0"/>
                <a:ea typeface="Helvetica Neue Light" charset="0"/>
                <a:cs typeface="Helvetica Neue Light" charset="0"/>
              </a:rPr>
              <a:t>SAC Announcements</a:t>
            </a:r>
          </a:p>
          <a:p>
            <a:pPr lvl="1"/>
            <a:r>
              <a:rPr lang="en-US" dirty="0" smtClean="0">
                <a:latin typeface="Helvetica Neue Light" charset="0"/>
                <a:ea typeface="Helvetica Neue Light" charset="0"/>
                <a:cs typeface="Helvetica Neue Light" charset="0"/>
              </a:rPr>
              <a:t>Welcome to new Exec!</a:t>
            </a:r>
          </a:p>
          <a:p>
            <a:pPr lvl="1"/>
            <a:r>
              <a:rPr lang="en-US" dirty="0" smtClean="0">
                <a:latin typeface="Helvetica Neue Light" charset="0"/>
                <a:ea typeface="Helvetica Neue Light" charset="0"/>
                <a:cs typeface="Helvetica Neue Light" charset="0"/>
              </a:rPr>
              <a:t>Board Turnover Reminders</a:t>
            </a:r>
          </a:p>
          <a:p>
            <a:pPr lvl="1"/>
            <a:r>
              <a:rPr lang="en-US" dirty="0" smtClean="0">
                <a:latin typeface="Helvetica Neue Light" charset="0"/>
                <a:ea typeface="Helvetica Neue Light" charset="0"/>
                <a:cs typeface="Helvetica Neue Light" charset="0"/>
              </a:rPr>
              <a:t>B</a:t>
            </a:r>
            <a:r>
              <a:rPr lang="en-US" dirty="0" smtClean="0">
                <a:latin typeface="Helvetica Neue Light" charset="0"/>
                <a:ea typeface="Helvetica Neue Light" charset="0"/>
                <a:cs typeface="Helvetica Neue Light" charset="0"/>
              </a:rPr>
              <a:t>udget &amp; Allocations</a:t>
            </a:r>
            <a:r>
              <a:rPr lang="en-US" dirty="0" smtClean="0">
                <a:latin typeface="Helvetica Neue Light" charset="0"/>
                <a:ea typeface="Helvetica Neue Light" charset="0"/>
                <a:cs typeface="Helvetica Neue Light" charset="0"/>
              </a:rPr>
              <a:t> Update</a:t>
            </a:r>
            <a:endParaRPr lang="en-US" dirty="0" smtClean="0">
              <a:latin typeface="Helvetica Neue Light" charset="0"/>
              <a:ea typeface="Helvetica Neue Light" charset="0"/>
              <a:cs typeface="Helvetica Neue Light" charset="0"/>
            </a:endParaRPr>
          </a:p>
          <a:p>
            <a:pPr lvl="1"/>
            <a:r>
              <a:rPr lang="en-US" dirty="0" smtClean="0">
                <a:latin typeface="Helvetica Neue Light" charset="0"/>
                <a:ea typeface="Helvetica Neue Light" charset="0"/>
                <a:cs typeface="Helvetica Neue Light" charset="0"/>
              </a:rPr>
              <a:t>Updates to Guidelines</a:t>
            </a:r>
          </a:p>
          <a:p>
            <a:pPr lvl="1"/>
            <a:r>
              <a:rPr lang="en-US" dirty="0" smtClean="0">
                <a:latin typeface="Helvetica Neue Light" charset="0"/>
                <a:ea typeface="Helvetica Neue Light" charset="0"/>
                <a:cs typeface="Helvetica Neue Light" charset="0"/>
              </a:rPr>
              <a:t>Appeals</a:t>
            </a:r>
            <a:r>
              <a:rPr lang="en-US" dirty="0">
                <a:latin typeface="Helvetica Neue Light" charset="0"/>
                <a:ea typeface="Helvetica Neue Light" charset="0"/>
                <a:cs typeface="Helvetica Neue Light" charset="0"/>
              </a:rPr>
              <a:t> </a:t>
            </a:r>
            <a:r>
              <a:rPr lang="en-US" dirty="0" smtClean="0">
                <a:latin typeface="Helvetica Neue Light" charset="0"/>
                <a:ea typeface="Helvetica Neue Light" charset="0"/>
                <a:cs typeface="Helvetica Neue Light" charset="0"/>
              </a:rPr>
              <a:t>Process &amp; Timeline</a:t>
            </a:r>
          </a:p>
          <a:p>
            <a:r>
              <a:rPr lang="en-US" b="1" dirty="0" smtClean="0">
                <a:latin typeface="Helvetica Neue Light" charset="0"/>
                <a:ea typeface="Helvetica Neue Light" charset="0"/>
                <a:cs typeface="Helvetica Neue Light" charset="0"/>
              </a:rPr>
              <a:t>Constitutional Amendments</a:t>
            </a:r>
          </a:p>
          <a:p>
            <a:pPr lvl="1"/>
            <a:r>
              <a:rPr lang="en-US" dirty="0" smtClean="0">
                <a:latin typeface="Helvetica Neue Light" charset="0"/>
                <a:ea typeface="Helvetica Neue Light" charset="0"/>
                <a:cs typeface="Helvetica Neue Light" charset="0"/>
              </a:rPr>
              <a:t>Procedure</a:t>
            </a:r>
          </a:p>
          <a:p>
            <a:pPr lvl="1"/>
            <a:r>
              <a:rPr lang="en-US" dirty="0" smtClean="0">
                <a:latin typeface="Helvetica Neue Light" charset="0"/>
                <a:ea typeface="Helvetica Neue Light" charset="0"/>
                <a:cs typeface="Helvetica Neue Light" charset="0"/>
              </a:rPr>
              <a:t>Amendments &amp; Ratification</a:t>
            </a:r>
          </a:p>
          <a:p>
            <a:r>
              <a:rPr lang="en-US" b="1" dirty="0" smtClean="0">
                <a:latin typeface="Helvetica Neue Light" charset="0"/>
                <a:ea typeface="Helvetica Neue Light" charset="0"/>
                <a:cs typeface="Helvetica Neue Light" charset="0"/>
              </a:rPr>
              <a:t>Executive Report</a:t>
            </a:r>
          </a:p>
          <a:p>
            <a:pPr lvl="1"/>
            <a:r>
              <a:rPr lang="en-US" dirty="0" smtClean="0">
                <a:latin typeface="Helvetica Neue Light" charset="0"/>
                <a:ea typeface="Helvetica Neue Light" charset="0"/>
                <a:cs typeface="Helvetica Neue Light" charset="0"/>
              </a:rPr>
              <a:t>Emergency Contingency</a:t>
            </a:r>
          </a:p>
          <a:p>
            <a:pPr lvl="1"/>
            <a:r>
              <a:rPr lang="en-US" dirty="0" smtClean="0">
                <a:latin typeface="Helvetica Neue Light" charset="0"/>
                <a:ea typeface="Helvetica Neue Light" charset="0"/>
                <a:cs typeface="Helvetica Neue Light" charset="0"/>
              </a:rPr>
              <a:t>Contingency, Reallocation, and Re-recognition</a:t>
            </a:r>
            <a:endParaRPr lang="en-US" dirty="0">
              <a:latin typeface="Helvetica Neue Light" charset="0"/>
              <a:ea typeface="Helvetica Neue Light" charset="0"/>
              <a:cs typeface="Helvetica Neue Light"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702" y="5620002"/>
            <a:ext cx="1316634" cy="1223329"/>
          </a:xfrm>
          <a:prstGeom prst="rect">
            <a:avLst/>
          </a:prstGeom>
        </p:spPr>
      </p:pic>
    </p:spTree>
    <p:extLst>
      <p:ext uri="{BB962C8B-B14F-4D97-AF65-F5344CB8AC3E}">
        <p14:creationId xmlns:p14="http://schemas.microsoft.com/office/powerpoint/2010/main" val="582032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latin typeface="Helvetica Neue Light" charset="0"/>
                <a:ea typeface="Helvetica Neue Light" charset="0"/>
                <a:cs typeface="Helvetica Neue Light" charset="0"/>
              </a:rPr>
              <a:t>Amendments and Ratification</a:t>
            </a:r>
            <a:endParaRPr lang="en-US" dirty="0">
              <a:solidFill>
                <a:schemeClr val="accent2"/>
              </a:solidFill>
              <a:latin typeface="Helvetica Neue Light" charset="0"/>
              <a:ea typeface="Helvetica Neue Light" charset="0"/>
              <a:cs typeface="Helvetica Neue Light" charset="0"/>
            </a:endParaRPr>
          </a:p>
        </p:txBody>
      </p:sp>
      <p:sp>
        <p:nvSpPr>
          <p:cNvPr id="3" name="Content Placeholder 2"/>
          <p:cNvSpPr>
            <a:spLocks noGrp="1"/>
          </p:cNvSpPr>
          <p:nvPr>
            <p:ph idx="1"/>
          </p:nvPr>
        </p:nvSpPr>
        <p:spPr>
          <a:xfrm>
            <a:off x="677334" y="1532758"/>
            <a:ext cx="8399759" cy="4667320"/>
          </a:xfrm>
        </p:spPr>
        <p:txBody>
          <a:bodyPr>
            <a:normAutofit/>
          </a:bodyPr>
          <a:lstStyle/>
          <a:p>
            <a:r>
              <a:rPr lang="en-US" b="1" smtClean="0">
                <a:latin typeface="Helvetica Neue Light" charset="0"/>
                <a:ea typeface="Helvetica Neue Light" charset="0"/>
                <a:cs typeface="Helvetica Neue Light" charset="0"/>
              </a:rPr>
              <a:t>Amendment </a:t>
            </a:r>
            <a:r>
              <a:rPr lang="en-US" b="1" dirty="0" smtClean="0">
                <a:latin typeface="Helvetica Neue Light" charset="0"/>
                <a:ea typeface="Helvetica Neue Light" charset="0"/>
                <a:cs typeface="Helvetica Neue Light" charset="0"/>
              </a:rPr>
              <a:t>to Article V, Item 22:</a:t>
            </a:r>
          </a:p>
          <a:p>
            <a:pPr lvl="1"/>
            <a:r>
              <a:rPr lang="en-US" dirty="0" smtClean="0">
                <a:latin typeface="Helvetica Neue Light" charset="0"/>
                <a:ea typeface="Helvetica Neue Light" charset="0"/>
                <a:cs typeface="Helvetica Neue Light" charset="0"/>
              </a:rPr>
              <a:t>Add </a:t>
            </a:r>
            <a:r>
              <a:rPr lang="en-US" dirty="0">
                <a:latin typeface="Helvetica Neue Light" charset="0"/>
                <a:ea typeface="Helvetica Neue Light" charset="0"/>
                <a:cs typeface="Helvetica Neue Light" charset="0"/>
              </a:rPr>
              <a:t>the following text: Conditions for recall may include, but are not limited to, violation of the attendance policy for Executive Board members established in the Bylaws of the SAC Executive Board.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702" y="5620002"/>
            <a:ext cx="1316634" cy="1223329"/>
          </a:xfrm>
          <a:prstGeom prst="rect">
            <a:avLst/>
          </a:prstGeom>
        </p:spPr>
      </p:pic>
    </p:spTree>
    <p:extLst>
      <p:ext uri="{BB962C8B-B14F-4D97-AF65-F5344CB8AC3E}">
        <p14:creationId xmlns:p14="http://schemas.microsoft.com/office/powerpoint/2010/main" val="12927034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chemeClr val="accent2"/>
                </a:solidFill>
                <a:latin typeface="Helvetica Neue" charset="0"/>
                <a:ea typeface="Helvetica Neue" charset="0"/>
                <a:cs typeface="Helvetica Neue" charset="0"/>
              </a:rPr>
              <a:t>Executive Report</a:t>
            </a:r>
            <a:endParaRPr lang="en-US" sz="5400" dirty="0">
              <a:solidFill>
                <a:schemeClr val="accent2"/>
              </a:solidFill>
              <a:latin typeface="Helvetica Neue" charset="0"/>
              <a:ea typeface="Helvetica Neue" charset="0"/>
              <a:cs typeface="Helvetica Neue"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702" y="5620002"/>
            <a:ext cx="1316634" cy="1223329"/>
          </a:xfrm>
          <a:prstGeom prst="rect">
            <a:avLst/>
          </a:prstGeom>
        </p:spPr>
      </p:pic>
    </p:spTree>
    <p:extLst>
      <p:ext uri="{BB962C8B-B14F-4D97-AF65-F5344CB8AC3E}">
        <p14:creationId xmlns:p14="http://schemas.microsoft.com/office/powerpoint/2010/main" val="13026025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latin typeface="Helvetica Neue Light" charset="0"/>
                <a:ea typeface="Helvetica Neue Light" charset="0"/>
                <a:cs typeface="Helvetica Neue Light" charset="0"/>
              </a:rPr>
              <a:t>Executive Report</a:t>
            </a:r>
            <a:endParaRPr lang="en-US" dirty="0">
              <a:solidFill>
                <a:schemeClr val="accent2"/>
              </a:solidFill>
              <a:latin typeface="Helvetica Neue Light" charset="0"/>
              <a:ea typeface="Helvetica Neue Light" charset="0"/>
              <a:cs typeface="Helvetica Neue Light" charset="0"/>
            </a:endParaRPr>
          </a:p>
        </p:txBody>
      </p:sp>
      <p:sp>
        <p:nvSpPr>
          <p:cNvPr id="3" name="Content Placeholder 2"/>
          <p:cNvSpPr>
            <a:spLocks noGrp="1"/>
          </p:cNvSpPr>
          <p:nvPr>
            <p:ph idx="1"/>
          </p:nvPr>
        </p:nvSpPr>
        <p:spPr>
          <a:xfrm>
            <a:off x="677334" y="1270000"/>
            <a:ext cx="8596668" cy="3880773"/>
          </a:xfrm>
        </p:spPr>
        <p:txBody>
          <a:bodyPr/>
          <a:lstStyle/>
          <a:p>
            <a:r>
              <a:rPr lang="en-US" dirty="0" smtClean="0">
                <a:latin typeface="Helvetica Neue Light" charset="0"/>
                <a:ea typeface="Helvetica Neue Light" charset="0"/>
                <a:cs typeface="Helvetica Neue Light" charset="0"/>
              </a:rPr>
              <a:t>Emergency Contingency Requests</a:t>
            </a:r>
            <a:endParaRPr lang="en-US" dirty="0">
              <a:latin typeface="Helvetica Neue Light" charset="0"/>
              <a:ea typeface="Helvetica Neue Light" charset="0"/>
              <a:cs typeface="Helvetica Neue Light"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702" y="5620002"/>
            <a:ext cx="1316634" cy="122332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868037645"/>
              </p:ext>
            </p:extLst>
          </p:nvPr>
        </p:nvGraphicFramePr>
        <p:xfrm>
          <a:off x="1417029" y="2032979"/>
          <a:ext cx="6851650" cy="3870325"/>
        </p:xfrm>
        <a:graphic>
          <a:graphicData uri="http://schemas.openxmlformats.org/drawingml/2006/table">
            <a:tbl>
              <a:tblPr firstRow="1" firstCol="1" bandRow="1"/>
              <a:tblGrid>
                <a:gridCol w="2283460"/>
                <a:gridCol w="2284095"/>
                <a:gridCol w="2284095"/>
              </a:tblGrid>
              <a:tr h="256540">
                <a:tc>
                  <a:txBody>
                    <a:bodyPr/>
                    <a:lstStyle/>
                    <a:p>
                      <a:pPr marL="0" marR="0">
                        <a:spcBef>
                          <a:spcPts val="0"/>
                        </a:spcBef>
                        <a:spcAft>
                          <a:spcPts val="0"/>
                        </a:spcAft>
                      </a:pPr>
                      <a:r>
                        <a:rPr lang="en-US" sz="1100" b="1" i="0" dirty="0">
                          <a:effectLst/>
                          <a:latin typeface="Helvetica Neue Light" charset="0"/>
                          <a:ea typeface="Helvetica Neue Light" charset="0"/>
                          <a:cs typeface="Helvetica Neue Light" charset="0"/>
                        </a:rPr>
                        <a:t>Group</a:t>
                      </a:r>
                      <a:endParaRPr lang="en-US" sz="1200" b="1" i="0" dirty="0">
                        <a:effectLst/>
                        <a:latin typeface="Helvetica Neue Light" charset="0"/>
                        <a:ea typeface="Helvetica Neue Light" charset="0"/>
                        <a:cs typeface="Helvetica Neue Light"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1" i="0" dirty="0">
                          <a:effectLst/>
                          <a:latin typeface="Helvetica Neue Light" charset="0"/>
                          <a:ea typeface="Helvetica Neue Light" charset="0"/>
                          <a:cs typeface="Helvetica Neue Light" charset="0"/>
                        </a:rPr>
                        <a:t>Request</a:t>
                      </a:r>
                      <a:endParaRPr lang="en-US" sz="1200" b="1" i="0" dirty="0">
                        <a:effectLst/>
                        <a:latin typeface="Helvetica Neue Light" charset="0"/>
                        <a:ea typeface="Helvetica Neue Light" charset="0"/>
                        <a:cs typeface="Helvetica Neue Light"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1" i="0" dirty="0">
                          <a:effectLst/>
                          <a:latin typeface="Helvetica Neue Light" charset="0"/>
                          <a:ea typeface="Helvetica Neue Light" charset="0"/>
                          <a:cs typeface="Helvetica Neue Light" charset="0"/>
                        </a:rPr>
                        <a:t>Recommendation</a:t>
                      </a:r>
                      <a:endParaRPr lang="en-US" sz="1200" b="1" i="0" dirty="0">
                        <a:effectLst/>
                        <a:latin typeface="Helvetica Neue Light" charset="0"/>
                        <a:ea typeface="Helvetica Neue Light" charset="0"/>
                        <a:cs typeface="Helvetica Neue Light"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9400">
                <a:tc>
                  <a:txBody>
                    <a:bodyPr/>
                    <a:lstStyle/>
                    <a:p>
                      <a:pPr marL="0" marR="0">
                        <a:spcBef>
                          <a:spcPts val="0"/>
                        </a:spcBef>
                        <a:spcAft>
                          <a:spcPts val="0"/>
                        </a:spcAft>
                      </a:pPr>
                      <a:r>
                        <a:rPr lang="en-US" sz="1100" b="0" i="0">
                          <a:effectLst/>
                          <a:latin typeface="Helvetica Neue Light" charset="0"/>
                          <a:ea typeface="Helvetica Neue Light" charset="0"/>
                          <a:cs typeface="Helvetica Neue Light" charset="0"/>
                        </a:rPr>
                        <a:t>International Impact Consulting</a:t>
                      </a:r>
                      <a:endParaRPr lang="en-US" sz="1200" b="0" i="0">
                        <a:effectLst/>
                        <a:latin typeface="Helvetica Neue Light" charset="0"/>
                        <a:ea typeface="Helvetica Neue Light" charset="0"/>
                        <a:cs typeface="Helvetica Neue Light"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0" i="0">
                          <a:effectLst/>
                          <a:latin typeface="Helvetica Neue Light" charset="0"/>
                          <a:ea typeface="Helvetica Neue Light" charset="0"/>
                          <a:cs typeface="Helvetica Neue Light" charset="0"/>
                        </a:rPr>
                        <a:t>$300 in T/C for speaker travel</a:t>
                      </a:r>
                      <a:endParaRPr lang="en-US" sz="1200" b="0" i="0">
                        <a:effectLst/>
                        <a:latin typeface="Helvetica Neue Light" charset="0"/>
                        <a:ea typeface="Helvetica Neue Light" charset="0"/>
                        <a:cs typeface="Helvetica Neue Light"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0" i="0">
                          <a:effectLst/>
                          <a:latin typeface="Helvetica Neue Light" charset="0"/>
                          <a:ea typeface="Helvetica Neue Light" charset="0"/>
                          <a:cs typeface="Helvetica Neue Light" charset="0"/>
                        </a:rPr>
                        <a:t>Fund at $300</a:t>
                      </a:r>
                      <a:endParaRPr lang="en-US" sz="1200" b="0" i="0">
                        <a:effectLst/>
                        <a:latin typeface="Helvetica Neue Light" charset="0"/>
                        <a:ea typeface="Helvetica Neue Light" charset="0"/>
                        <a:cs typeface="Helvetica Neue Light"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5135">
                <a:tc>
                  <a:txBody>
                    <a:bodyPr/>
                    <a:lstStyle/>
                    <a:p>
                      <a:pPr marL="0" marR="0">
                        <a:spcBef>
                          <a:spcPts val="0"/>
                        </a:spcBef>
                        <a:spcAft>
                          <a:spcPts val="0"/>
                        </a:spcAft>
                      </a:pPr>
                      <a:r>
                        <a:rPr lang="en-US" sz="1100" b="0" i="0">
                          <a:effectLst/>
                          <a:latin typeface="Helvetica Neue Light" charset="0"/>
                          <a:ea typeface="Helvetica Neue Light" charset="0"/>
                          <a:cs typeface="Helvetica Neue Light" charset="0"/>
                        </a:rPr>
                        <a:t>Chess Club</a:t>
                      </a:r>
                      <a:endParaRPr lang="en-US" sz="1200" b="0" i="0">
                        <a:effectLst/>
                        <a:latin typeface="Helvetica Neue Light" charset="0"/>
                        <a:ea typeface="Helvetica Neue Light" charset="0"/>
                        <a:cs typeface="Helvetica Neue Light"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0" i="0">
                          <a:effectLst/>
                          <a:latin typeface="Helvetica Neue Light" charset="0"/>
                          <a:ea typeface="Helvetica Neue Light" charset="0"/>
                          <a:cs typeface="Helvetica Neue Light" charset="0"/>
                        </a:rPr>
                        <a:t>$330 in T/C for travel to Ivy League Chess Championship</a:t>
                      </a:r>
                      <a:endParaRPr lang="en-US" sz="1200" b="0" i="0">
                        <a:effectLst/>
                        <a:latin typeface="Helvetica Neue Light" charset="0"/>
                        <a:ea typeface="Helvetica Neue Light" charset="0"/>
                        <a:cs typeface="Helvetica Neue Light"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0" i="0">
                          <a:effectLst/>
                          <a:latin typeface="Helvetica Neue Light" charset="0"/>
                          <a:ea typeface="Helvetica Neue Light" charset="0"/>
                          <a:cs typeface="Helvetica Neue Light" charset="0"/>
                        </a:rPr>
                        <a:t>Fund at $209 (55% of travel per guidelines, full registration)</a:t>
                      </a:r>
                      <a:endParaRPr lang="en-US" sz="1200" b="0" i="0">
                        <a:effectLst/>
                        <a:latin typeface="Helvetica Neue Light" charset="0"/>
                        <a:ea typeface="Helvetica Neue Light" charset="0"/>
                        <a:cs typeface="Helvetica Neue Light"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39495">
                <a:tc>
                  <a:txBody>
                    <a:bodyPr/>
                    <a:lstStyle/>
                    <a:p>
                      <a:pPr marL="0" marR="0">
                        <a:spcBef>
                          <a:spcPts val="0"/>
                        </a:spcBef>
                        <a:spcAft>
                          <a:spcPts val="0"/>
                        </a:spcAft>
                      </a:pPr>
                      <a:r>
                        <a:rPr lang="en-US" sz="1100" b="0" i="0">
                          <a:effectLst/>
                          <a:latin typeface="Helvetica Neue Light" charset="0"/>
                          <a:ea typeface="Helvetica Neue Light" charset="0"/>
                          <a:cs typeface="Helvetica Neue Light" charset="0"/>
                        </a:rPr>
                        <a:t>We Can Swim!</a:t>
                      </a:r>
                      <a:endParaRPr lang="en-US" sz="1200" b="0" i="0">
                        <a:effectLst/>
                        <a:latin typeface="Helvetica Neue Light" charset="0"/>
                        <a:ea typeface="Helvetica Neue Light" charset="0"/>
                        <a:cs typeface="Helvetica Neue Light"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0" i="0">
                          <a:effectLst/>
                          <a:latin typeface="Helvetica Neue Light" charset="0"/>
                          <a:ea typeface="Helvetica Neue Light" charset="0"/>
                          <a:cs typeface="Helvetica Neue Light" charset="0"/>
                        </a:rPr>
                        <a:t>$732 in E/S for goggles, website, swim caps</a:t>
                      </a:r>
                      <a:endParaRPr lang="en-US" sz="1200" b="0" i="0">
                        <a:effectLst/>
                        <a:latin typeface="Helvetica Neue Light" charset="0"/>
                        <a:ea typeface="Helvetica Neue Light" charset="0"/>
                        <a:cs typeface="Helvetica Neue Light" charset="0"/>
                      </a:endParaRPr>
                    </a:p>
                    <a:p>
                      <a:pPr marL="0" marR="0">
                        <a:spcBef>
                          <a:spcPts val="0"/>
                        </a:spcBef>
                        <a:spcAft>
                          <a:spcPts val="0"/>
                        </a:spcAft>
                      </a:pPr>
                      <a:r>
                        <a:rPr lang="en-US" sz="1100" b="0" i="0">
                          <a:effectLst/>
                          <a:latin typeface="Helvetica Neue Light" charset="0"/>
                          <a:ea typeface="Helvetica Neue Light" charset="0"/>
                          <a:cs typeface="Helvetica Neue Light" charset="0"/>
                        </a:rPr>
                        <a:t>$2760 in F/S for pool rental and lifeguard fees</a:t>
                      </a:r>
                      <a:endParaRPr lang="en-US" sz="1200" b="0" i="0">
                        <a:effectLst/>
                        <a:latin typeface="Helvetica Neue Light" charset="0"/>
                        <a:ea typeface="Helvetica Neue Light" charset="0"/>
                        <a:cs typeface="Helvetica Neue Light" charset="0"/>
                      </a:endParaRPr>
                    </a:p>
                    <a:p>
                      <a:pPr marL="0" marR="0">
                        <a:spcBef>
                          <a:spcPts val="0"/>
                        </a:spcBef>
                        <a:spcAft>
                          <a:spcPts val="0"/>
                        </a:spcAft>
                      </a:pPr>
                      <a:r>
                        <a:rPr lang="en-US" sz="1100" b="0" i="0">
                          <a:effectLst/>
                          <a:latin typeface="Helvetica Neue Light" charset="0"/>
                          <a:ea typeface="Helvetica Neue Light" charset="0"/>
                          <a:cs typeface="Helvetica Neue Light" charset="0"/>
                        </a:rPr>
                        <a:t>$633 in H/S for background checks</a:t>
                      </a:r>
                      <a:endParaRPr lang="en-US" sz="1200" b="0" i="0">
                        <a:effectLst/>
                        <a:latin typeface="Helvetica Neue Light" charset="0"/>
                        <a:ea typeface="Helvetica Neue Light" charset="0"/>
                        <a:cs typeface="Helvetica Neue Light"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0" i="0">
                          <a:effectLst/>
                          <a:latin typeface="Helvetica Neue Light" charset="0"/>
                          <a:ea typeface="Helvetica Neue Light" charset="0"/>
                          <a:cs typeface="Helvetica Neue Light" charset="0"/>
                        </a:rPr>
                        <a:t>Fund at $600 in E/S for full goggles and caps</a:t>
                      </a:r>
                      <a:endParaRPr lang="en-US" sz="1200" b="0" i="0">
                        <a:effectLst/>
                        <a:latin typeface="Helvetica Neue Light" charset="0"/>
                        <a:ea typeface="Helvetica Neue Light" charset="0"/>
                        <a:cs typeface="Helvetica Neue Light" charset="0"/>
                      </a:endParaRPr>
                    </a:p>
                    <a:p>
                      <a:pPr marL="0" marR="0">
                        <a:spcBef>
                          <a:spcPts val="0"/>
                        </a:spcBef>
                        <a:spcAft>
                          <a:spcPts val="0"/>
                        </a:spcAft>
                      </a:pPr>
                      <a:r>
                        <a:rPr lang="en-US" sz="1100" b="0" i="0">
                          <a:effectLst/>
                          <a:latin typeface="Helvetica Neue Light" charset="0"/>
                          <a:ea typeface="Helvetica Neue Light" charset="0"/>
                          <a:cs typeface="Helvetica Neue Light" charset="0"/>
                        </a:rPr>
                        <a:t>Fund at $2760 in F/S</a:t>
                      </a:r>
                      <a:endParaRPr lang="en-US" sz="1200" b="0" i="0">
                        <a:effectLst/>
                        <a:latin typeface="Helvetica Neue Light" charset="0"/>
                        <a:ea typeface="Helvetica Neue Light" charset="0"/>
                        <a:cs typeface="Helvetica Neue Light" charset="0"/>
                      </a:endParaRPr>
                    </a:p>
                    <a:p>
                      <a:pPr marL="0" marR="0">
                        <a:spcBef>
                          <a:spcPts val="0"/>
                        </a:spcBef>
                        <a:spcAft>
                          <a:spcPts val="0"/>
                        </a:spcAft>
                      </a:pPr>
                      <a:r>
                        <a:rPr lang="en-US" sz="1100" b="0" i="0">
                          <a:effectLst/>
                          <a:latin typeface="Helvetica Neue Light" charset="0"/>
                          <a:ea typeface="Helvetica Neue Light" charset="0"/>
                          <a:cs typeface="Helvetica Neue Light" charset="0"/>
                        </a:rPr>
                        <a:t>Fund at $288 in H/S (50% of background checks per guidelines)</a:t>
                      </a:r>
                      <a:endParaRPr lang="en-US" sz="1200" b="0" i="0">
                        <a:effectLst/>
                        <a:latin typeface="Helvetica Neue Light" charset="0"/>
                        <a:ea typeface="Helvetica Neue Light" charset="0"/>
                        <a:cs typeface="Helvetica Neue Light"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99440">
                <a:tc>
                  <a:txBody>
                    <a:bodyPr/>
                    <a:lstStyle/>
                    <a:p>
                      <a:pPr marL="0" marR="0">
                        <a:spcBef>
                          <a:spcPts val="0"/>
                        </a:spcBef>
                        <a:spcAft>
                          <a:spcPts val="0"/>
                        </a:spcAft>
                      </a:pPr>
                      <a:r>
                        <a:rPr lang="en-US" sz="1100" b="0" i="0">
                          <a:effectLst/>
                          <a:latin typeface="Helvetica Neue Light" charset="0"/>
                          <a:ea typeface="Helvetica Neue Light" charset="0"/>
                          <a:cs typeface="Helvetica Neue Light" charset="0"/>
                        </a:rPr>
                        <a:t>South Asia Society</a:t>
                      </a:r>
                      <a:endParaRPr lang="en-US" sz="1200" b="0" i="0">
                        <a:effectLst/>
                        <a:latin typeface="Helvetica Neue Light" charset="0"/>
                        <a:ea typeface="Helvetica Neue Light" charset="0"/>
                        <a:cs typeface="Helvetica Neue Light"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0" i="0">
                          <a:effectLst/>
                          <a:latin typeface="Helvetica Neue Light" charset="0"/>
                          <a:ea typeface="Helvetica Neue Light" charset="0"/>
                          <a:cs typeface="Helvetica Neue Light" charset="0"/>
                        </a:rPr>
                        <a:t>$3000 in H/S for speaker Honorarium</a:t>
                      </a:r>
                      <a:endParaRPr lang="en-US" sz="1200" b="0" i="0">
                        <a:effectLst/>
                        <a:latin typeface="Helvetica Neue Light" charset="0"/>
                        <a:ea typeface="Helvetica Neue Light" charset="0"/>
                        <a:cs typeface="Helvetica Neue Light" charset="0"/>
                      </a:endParaRPr>
                    </a:p>
                    <a:p>
                      <a:pPr marL="0" marR="0">
                        <a:spcBef>
                          <a:spcPts val="0"/>
                        </a:spcBef>
                        <a:spcAft>
                          <a:spcPts val="0"/>
                        </a:spcAft>
                      </a:pPr>
                      <a:r>
                        <a:rPr lang="en-US" sz="1100" b="0" i="0">
                          <a:effectLst/>
                          <a:latin typeface="Helvetica Neue Light" charset="0"/>
                          <a:ea typeface="Helvetica Neue Light" charset="0"/>
                          <a:cs typeface="Helvetica Neue Light" charset="0"/>
                        </a:rPr>
                        <a:t>$490 in T/C for speaker travel</a:t>
                      </a:r>
                      <a:endParaRPr lang="en-US" sz="1200" b="0" i="0">
                        <a:effectLst/>
                        <a:latin typeface="Helvetica Neue Light" charset="0"/>
                        <a:ea typeface="Helvetica Neue Light" charset="0"/>
                        <a:cs typeface="Helvetica Neue Light"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0" i="0">
                          <a:effectLst/>
                          <a:latin typeface="Helvetica Neue Light" charset="0"/>
                          <a:ea typeface="Helvetica Neue Light" charset="0"/>
                          <a:cs typeface="Helvetica Neue Light" charset="0"/>
                        </a:rPr>
                        <a:t>Fund at $400 in H/S at cap</a:t>
                      </a:r>
                      <a:endParaRPr lang="en-US" sz="1200" b="0" i="0">
                        <a:effectLst/>
                        <a:latin typeface="Helvetica Neue Light" charset="0"/>
                        <a:ea typeface="Helvetica Neue Light" charset="0"/>
                        <a:cs typeface="Helvetica Neue Light" charset="0"/>
                      </a:endParaRPr>
                    </a:p>
                    <a:p>
                      <a:pPr marL="0" marR="0">
                        <a:spcBef>
                          <a:spcPts val="0"/>
                        </a:spcBef>
                        <a:spcAft>
                          <a:spcPts val="0"/>
                        </a:spcAft>
                      </a:pPr>
                      <a:r>
                        <a:rPr lang="en-US" sz="1100" b="0" i="0">
                          <a:effectLst/>
                          <a:latin typeface="Helvetica Neue Light" charset="0"/>
                          <a:ea typeface="Helvetica Neue Light" charset="0"/>
                          <a:cs typeface="Helvetica Neue Light" charset="0"/>
                        </a:rPr>
                        <a:t>Fund at $340 in T/C because $150 currently in account category</a:t>
                      </a:r>
                      <a:endParaRPr lang="en-US" sz="1200" b="0" i="0">
                        <a:effectLst/>
                        <a:latin typeface="Helvetica Neue Light" charset="0"/>
                        <a:ea typeface="Helvetica Neue Light" charset="0"/>
                        <a:cs typeface="Helvetica Neue Light"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82320">
                <a:tc>
                  <a:txBody>
                    <a:bodyPr/>
                    <a:lstStyle/>
                    <a:p>
                      <a:pPr marL="0" marR="0">
                        <a:spcBef>
                          <a:spcPts val="0"/>
                        </a:spcBef>
                        <a:spcAft>
                          <a:spcPts val="0"/>
                        </a:spcAft>
                      </a:pPr>
                      <a:r>
                        <a:rPr lang="en-US" sz="1100" b="0" i="0">
                          <a:effectLst/>
                          <a:latin typeface="Helvetica Neue Light" charset="0"/>
                          <a:ea typeface="Helvetica Neue Light" charset="0"/>
                          <a:cs typeface="Helvetica Neue Light" charset="0"/>
                        </a:rPr>
                        <a:t>Penn HYPE</a:t>
                      </a:r>
                      <a:endParaRPr lang="en-US" sz="1200" b="0" i="0">
                        <a:effectLst/>
                        <a:latin typeface="Helvetica Neue Light" charset="0"/>
                        <a:ea typeface="Helvetica Neue Light" charset="0"/>
                        <a:cs typeface="Helvetica Neue Light"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0" i="0">
                          <a:effectLst/>
                          <a:latin typeface="Helvetica Neue Light" charset="0"/>
                          <a:ea typeface="Helvetica Neue Light" charset="0"/>
                          <a:cs typeface="Helvetica Neue Light" charset="0"/>
                        </a:rPr>
                        <a:t>$415 in F/S for updated total cost of Spring showcase</a:t>
                      </a:r>
                      <a:endParaRPr lang="en-US" sz="1200" b="0" i="0">
                        <a:effectLst/>
                        <a:latin typeface="Helvetica Neue Light" charset="0"/>
                        <a:ea typeface="Helvetica Neue Light" charset="0"/>
                        <a:cs typeface="Helvetica Neue Light"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0" i="0">
                          <a:effectLst/>
                          <a:latin typeface="Helvetica Neue Light" charset="0"/>
                          <a:ea typeface="Helvetica Neue Light" charset="0"/>
                          <a:cs typeface="Helvetica Neue Light" charset="0"/>
                        </a:rPr>
                        <a:t>Fund at $415 (80% due to revenue-generating event, 95% of that due to lack of annual budget submission)</a:t>
                      </a:r>
                      <a:endParaRPr lang="en-US" sz="1200" b="0" i="0">
                        <a:effectLst/>
                        <a:latin typeface="Helvetica Neue Light" charset="0"/>
                        <a:ea typeface="Helvetica Neue Light" charset="0"/>
                        <a:cs typeface="Helvetica Neue Light"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67995">
                <a:tc>
                  <a:txBody>
                    <a:bodyPr/>
                    <a:lstStyle/>
                    <a:p>
                      <a:pPr marL="0" marR="0">
                        <a:spcBef>
                          <a:spcPts val="0"/>
                        </a:spcBef>
                        <a:spcAft>
                          <a:spcPts val="0"/>
                        </a:spcAft>
                      </a:pPr>
                      <a:r>
                        <a:rPr lang="en-US" sz="1100" b="0" i="0">
                          <a:effectLst/>
                          <a:latin typeface="Helvetica Neue Light" charset="0"/>
                          <a:ea typeface="Helvetica Neue Light" charset="0"/>
                          <a:cs typeface="Helvetica Neue Light" charset="0"/>
                        </a:rPr>
                        <a:t>Penn Masti</a:t>
                      </a:r>
                      <a:endParaRPr lang="en-US" sz="1200" b="0" i="0">
                        <a:effectLst/>
                        <a:latin typeface="Helvetica Neue Light" charset="0"/>
                        <a:ea typeface="Helvetica Neue Light" charset="0"/>
                        <a:cs typeface="Helvetica Neue Light"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0" i="0">
                          <a:effectLst/>
                          <a:latin typeface="Helvetica Neue Light" charset="0"/>
                          <a:ea typeface="Helvetica Neue Light" charset="0"/>
                          <a:cs typeface="Helvetica Neue Light" charset="0"/>
                        </a:rPr>
                        <a:t>$4570 in T/C for travel/lodging to Penn State competition</a:t>
                      </a:r>
                      <a:endParaRPr lang="en-US" sz="1200" b="0" i="0">
                        <a:effectLst/>
                        <a:latin typeface="Helvetica Neue Light" charset="0"/>
                        <a:ea typeface="Helvetica Neue Light" charset="0"/>
                        <a:cs typeface="Helvetica Neue Light"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0" i="0" dirty="0">
                          <a:effectLst/>
                          <a:latin typeface="Helvetica Neue Light" charset="0"/>
                          <a:ea typeface="Helvetica Neue Light" charset="0"/>
                          <a:cs typeface="Helvetica Neue Light" charset="0"/>
                        </a:rPr>
                        <a:t>Fund at $2877 (full registration, 55% of travel/lodging)</a:t>
                      </a:r>
                      <a:endParaRPr lang="en-US" sz="1200" b="0" i="0" dirty="0">
                        <a:effectLst/>
                        <a:latin typeface="Helvetica Neue Light" charset="0"/>
                        <a:ea typeface="Helvetica Neue Light" charset="0"/>
                        <a:cs typeface="Helvetica Neue Light"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803646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07" y="173910"/>
            <a:ext cx="8596668" cy="1320800"/>
          </a:xfrm>
        </p:spPr>
        <p:txBody>
          <a:bodyPr/>
          <a:lstStyle/>
          <a:p>
            <a:r>
              <a:rPr lang="en-US" dirty="0" smtClean="0">
                <a:solidFill>
                  <a:schemeClr val="accent2"/>
                </a:solidFill>
                <a:latin typeface="Helvetica Neue Light" charset="0"/>
                <a:ea typeface="Helvetica Neue Light" charset="0"/>
                <a:cs typeface="Helvetica Neue Light" charset="0"/>
              </a:rPr>
              <a:t>Executive Report</a:t>
            </a:r>
            <a:endParaRPr lang="en-US" dirty="0">
              <a:solidFill>
                <a:schemeClr val="accent2"/>
              </a:solidFill>
              <a:latin typeface="Helvetica Neue Light" charset="0"/>
              <a:ea typeface="Helvetica Neue Light" charset="0"/>
              <a:cs typeface="Helvetica Neue Light" charset="0"/>
            </a:endParaRPr>
          </a:p>
        </p:txBody>
      </p:sp>
      <p:sp>
        <p:nvSpPr>
          <p:cNvPr id="3" name="Content Placeholder 2"/>
          <p:cNvSpPr>
            <a:spLocks noGrp="1"/>
          </p:cNvSpPr>
          <p:nvPr>
            <p:ph idx="1"/>
          </p:nvPr>
        </p:nvSpPr>
        <p:spPr>
          <a:xfrm>
            <a:off x="690319" y="834310"/>
            <a:ext cx="8596668" cy="3880773"/>
          </a:xfrm>
        </p:spPr>
        <p:txBody>
          <a:bodyPr/>
          <a:lstStyle/>
          <a:p>
            <a:r>
              <a:rPr lang="en-US" dirty="0" smtClean="0">
                <a:latin typeface="Helvetica Neue Light" charset="0"/>
                <a:ea typeface="Helvetica Neue Light" charset="0"/>
                <a:cs typeface="Helvetica Neue Light" charset="0"/>
              </a:rPr>
              <a:t>Contingency, Re-recognition, and Reallocation Requests</a:t>
            </a:r>
            <a:endParaRPr lang="en-US" dirty="0">
              <a:latin typeface="Helvetica Neue Light" charset="0"/>
              <a:ea typeface="Helvetica Neue Light" charset="0"/>
              <a:cs typeface="Helvetica Neue Light"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702" y="5620002"/>
            <a:ext cx="1316634" cy="122332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863778915"/>
              </p:ext>
            </p:extLst>
          </p:nvPr>
        </p:nvGraphicFramePr>
        <p:xfrm>
          <a:off x="452748" y="1326086"/>
          <a:ext cx="8771151" cy="5154613"/>
        </p:xfrm>
        <a:graphic>
          <a:graphicData uri="http://schemas.openxmlformats.org/drawingml/2006/table">
            <a:tbl>
              <a:tblPr firstRow="1" firstCol="1" bandRow="1"/>
              <a:tblGrid>
                <a:gridCol w="2923179"/>
                <a:gridCol w="2923986"/>
                <a:gridCol w="2923986"/>
              </a:tblGrid>
              <a:tr h="142454">
                <a:tc>
                  <a:txBody>
                    <a:bodyPr/>
                    <a:lstStyle/>
                    <a:p>
                      <a:pPr marL="0" marR="0">
                        <a:spcBef>
                          <a:spcPts val="0"/>
                        </a:spcBef>
                        <a:spcAft>
                          <a:spcPts val="0"/>
                        </a:spcAft>
                      </a:pPr>
                      <a:r>
                        <a:rPr lang="en-US" sz="900" b="1" i="0" dirty="0" smtClean="0">
                          <a:effectLst/>
                          <a:latin typeface="Helvetica Neue Light" charset="0"/>
                          <a:ea typeface="Helvetica Neue Light" charset="0"/>
                          <a:cs typeface="Helvetica Neue Light" charset="0"/>
                        </a:rPr>
                        <a:t>Group</a:t>
                      </a:r>
                      <a:endParaRPr lang="en-US" sz="900" b="1" i="0" dirty="0">
                        <a:effectLst/>
                        <a:latin typeface="Helvetica Neue Light" charset="0"/>
                        <a:ea typeface="Helvetica Neue Light" charset="0"/>
                        <a:cs typeface="Helvetica Neue Light" charset="0"/>
                      </a:endParaRP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1" i="0" dirty="0">
                          <a:effectLst/>
                          <a:latin typeface="Helvetica Neue Light" charset="0"/>
                          <a:ea typeface="Helvetica Neue Light" charset="0"/>
                          <a:cs typeface="Helvetica Neue Light" charset="0"/>
                        </a:rPr>
                        <a:t>Request</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1" i="0" dirty="0">
                          <a:effectLst/>
                          <a:latin typeface="Helvetica Neue Light" charset="0"/>
                          <a:ea typeface="Helvetica Neue Light" charset="0"/>
                          <a:cs typeface="Helvetica Neue Light" charset="0"/>
                        </a:rPr>
                        <a:t>Recommendation</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6340">
                <a:tc>
                  <a:txBody>
                    <a:bodyPr/>
                    <a:lstStyle/>
                    <a:p>
                      <a:pPr marL="0" marR="0">
                        <a:spcBef>
                          <a:spcPts val="0"/>
                        </a:spcBef>
                        <a:spcAft>
                          <a:spcPts val="0"/>
                        </a:spcAft>
                      </a:pPr>
                      <a:r>
                        <a:rPr lang="en-US" sz="900" b="0" i="0" dirty="0">
                          <a:effectLst/>
                          <a:latin typeface="Helvetica Neue Light" charset="0"/>
                          <a:ea typeface="Helvetica Neue Light" charset="0"/>
                          <a:cs typeface="Helvetica Neue Light" charset="0"/>
                        </a:rPr>
                        <a:t>Access Engineering</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0" i="0">
                          <a:effectLst/>
                          <a:latin typeface="Helvetica Neue Light" charset="0"/>
                          <a:ea typeface="Helvetica Neue Light" charset="0"/>
                          <a:cs typeface="Helvetica Neue Light" charset="0"/>
                        </a:rPr>
                        <a:t>Reallocate $100 from PPP to T/C</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0" i="0">
                          <a:effectLst/>
                          <a:latin typeface="Helvetica Neue Light" charset="0"/>
                          <a:ea typeface="Helvetica Neue Light" charset="0"/>
                          <a:cs typeface="Helvetica Neue Light" charset="0"/>
                        </a:rPr>
                        <a:t>Reallocate $100 from PPP to T/C</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6710">
                <a:tc>
                  <a:txBody>
                    <a:bodyPr/>
                    <a:lstStyle/>
                    <a:p>
                      <a:pPr marL="0" marR="0">
                        <a:spcBef>
                          <a:spcPts val="0"/>
                        </a:spcBef>
                        <a:spcAft>
                          <a:spcPts val="0"/>
                        </a:spcAft>
                      </a:pPr>
                      <a:r>
                        <a:rPr lang="en-US" sz="900" b="0" i="0">
                          <a:effectLst/>
                          <a:latin typeface="Helvetica Neue Light" charset="0"/>
                          <a:ea typeface="Helvetica Neue Light" charset="0"/>
                          <a:cs typeface="Helvetica Neue Light" charset="0"/>
                        </a:rPr>
                        <a:t>Poker Club</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0" i="0" dirty="0">
                          <a:effectLst/>
                          <a:latin typeface="Helvetica Neue Light" charset="0"/>
                          <a:ea typeface="Helvetica Neue Light" charset="0"/>
                          <a:cs typeface="Helvetica Neue Light" charset="0"/>
                        </a:rPr>
                        <a:t>Re-recognition</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0" i="0">
                          <a:effectLst/>
                          <a:latin typeface="Helvetica Neue Light" charset="0"/>
                          <a:ea typeface="Helvetica Neue Light" charset="0"/>
                          <a:cs typeface="Helvetica Neue Light" charset="0"/>
                        </a:rPr>
                        <a:t>Re-recognize (no budget)</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2636">
                <a:tc>
                  <a:txBody>
                    <a:bodyPr/>
                    <a:lstStyle/>
                    <a:p>
                      <a:pPr marL="0" marR="0">
                        <a:spcBef>
                          <a:spcPts val="0"/>
                        </a:spcBef>
                        <a:spcAft>
                          <a:spcPts val="0"/>
                        </a:spcAft>
                      </a:pPr>
                      <a:r>
                        <a:rPr lang="en-US" sz="900" b="0" i="0">
                          <a:effectLst/>
                          <a:latin typeface="Helvetica Neue Light" charset="0"/>
                          <a:ea typeface="Helvetica Neue Light" charset="0"/>
                          <a:cs typeface="Helvetica Neue Light" charset="0"/>
                        </a:rPr>
                        <a:t>Undergraduate Psychology Society</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0" i="0" dirty="0">
                          <a:effectLst/>
                          <a:latin typeface="Helvetica Neue Light" charset="0"/>
                          <a:ea typeface="Helvetica Neue Light" charset="0"/>
                          <a:cs typeface="Helvetica Neue Light" charset="0"/>
                        </a:rPr>
                        <a:t>Re-recognition</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0" i="0">
                          <a:effectLst/>
                          <a:latin typeface="Helvetica Neue Light" charset="0"/>
                          <a:ea typeface="Helvetica Neue Light" charset="0"/>
                          <a:cs typeface="Helvetica Neue Light" charset="0"/>
                        </a:rPr>
                        <a:t>Re-recognize (no budget)</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0785">
                <a:tc>
                  <a:txBody>
                    <a:bodyPr/>
                    <a:lstStyle/>
                    <a:p>
                      <a:pPr marL="0" marR="0">
                        <a:spcBef>
                          <a:spcPts val="0"/>
                        </a:spcBef>
                        <a:spcAft>
                          <a:spcPts val="0"/>
                        </a:spcAft>
                      </a:pPr>
                      <a:r>
                        <a:rPr lang="en-US" sz="900" b="0" i="0">
                          <a:effectLst/>
                          <a:latin typeface="Helvetica Neue Light" charset="0"/>
                          <a:ea typeface="Helvetica Neue Light" charset="0"/>
                          <a:cs typeface="Helvetica Neue Light" charset="0"/>
                        </a:rPr>
                        <a:t>Penn for Liberty</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0" i="0">
                          <a:effectLst/>
                          <a:latin typeface="Helvetica Neue Light" charset="0"/>
                          <a:ea typeface="Helvetica Neue Light" charset="0"/>
                          <a:cs typeface="Helvetica Neue Light" charset="0"/>
                        </a:rPr>
                        <a:t>Re-recognition</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0" i="0">
                          <a:effectLst/>
                          <a:latin typeface="Helvetica Neue Light" charset="0"/>
                          <a:ea typeface="Helvetica Neue Light" charset="0"/>
                          <a:cs typeface="Helvetica Neue Light" charset="0"/>
                        </a:rPr>
                        <a:t>Re-recognize (no budget)</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1157">
                <a:tc>
                  <a:txBody>
                    <a:bodyPr/>
                    <a:lstStyle/>
                    <a:p>
                      <a:pPr marL="0" marR="0">
                        <a:spcBef>
                          <a:spcPts val="0"/>
                        </a:spcBef>
                        <a:spcAft>
                          <a:spcPts val="0"/>
                        </a:spcAft>
                      </a:pPr>
                      <a:r>
                        <a:rPr lang="en-US" sz="900" b="0" i="0">
                          <a:effectLst/>
                          <a:latin typeface="Helvetica Neue Light" charset="0"/>
                          <a:ea typeface="Helvetica Neue Light" charset="0"/>
                          <a:cs typeface="Helvetica Neue Light" charset="0"/>
                        </a:rPr>
                        <a:t>Minorities in Nursing Organization (MNO)</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0" i="0" dirty="0">
                          <a:effectLst/>
                          <a:latin typeface="Helvetica Neue Light" charset="0"/>
                          <a:ea typeface="Helvetica Neue Light" charset="0"/>
                          <a:cs typeface="Helvetica Neue Light" charset="0"/>
                        </a:rPr>
                        <a:t>Re-recognition</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0" i="0">
                          <a:effectLst/>
                          <a:latin typeface="Helvetica Neue Light" charset="0"/>
                          <a:ea typeface="Helvetica Neue Light" charset="0"/>
                          <a:cs typeface="Helvetica Neue Light" charset="0"/>
                        </a:rPr>
                        <a:t>Re-recognize (no budget)</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75973">
                <a:tc>
                  <a:txBody>
                    <a:bodyPr/>
                    <a:lstStyle/>
                    <a:p>
                      <a:pPr marL="0" marR="0">
                        <a:spcBef>
                          <a:spcPts val="0"/>
                        </a:spcBef>
                        <a:spcAft>
                          <a:spcPts val="0"/>
                        </a:spcAft>
                      </a:pPr>
                      <a:r>
                        <a:rPr lang="en-US" sz="900" b="0" i="0" dirty="0">
                          <a:effectLst/>
                          <a:latin typeface="Helvetica Neue Light" charset="0"/>
                          <a:ea typeface="Helvetica Neue Light" charset="0"/>
                          <a:cs typeface="Helvetica Neue Light" charset="0"/>
                        </a:rPr>
                        <a:t>Penn Vegan Society</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0" i="0" dirty="0">
                          <a:effectLst/>
                          <a:latin typeface="Helvetica Neue Light" charset="0"/>
                          <a:ea typeface="Helvetica Neue Light" charset="0"/>
                          <a:cs typeface="Helvetica Neue Light" charset="0"/>
                        </a:rPr>
                        <a:t>Reallocate $200 from H/S to </a:t>
                      </a:r>
                      <a:r>
                        <a:rPr lang="en-US" sz="900" b="0" i="0" dirty="0" smtClean="0">
                          <a:effectLst/>
                          <a:latin typeface="Helvetica Neue Light" charset="0"/>
                          <a:ea typeface="Helvetica Neue Light" charset="0"/>
                          <a:cs typeface="Helvetica Neue Light" charset="0"/>
                        </a:rPr>
                        <a:t>T/C</a:t>
                      </a:r>
                      <a:endParaRPr lang="en-US" sz="900" b="0" i="0" dirty="0">
                        <a:effectLst/>
                        <a:latin typeface="Helvetica Neue Light" charset="0"/>
                        <a:ea typeface="Helvetica Neue Light" charset="0"/>
                        <a:cs typeface="Helvetica Neue Light" charset="0"/>
                      </a:endParaRPr>
                    </a:p>
                    <a:p>
                      <a:pPr marL="0" marR="0">
                        <a:spcBef>
                          <a:spcPts val="0"/>
                        </a:spcBef>
                        <a:spcAft>
                          <a:spcPts val="0"/>
                        </a:spcAft>
                      </a:pPr>
                      <a:r>
                        <a:rPr lang="en-US" sz="900" b="0" i="0" dirty="0">
                          <a:effectLst/>
                          <a:latin typeface="Helvetica Neue Light" charset="0"/>
                          <a:ea typeface="Helvetica Neue Light" charset="0"/>
                          <a:cs typeface="Helvetica Neue Light" charset="0"/>
                        </a:rPr>
                        <a:t>$250 in T/C for speaker travel</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0" i="0" dirty="0">
                          <a:effectLst/>
                          <a:latin typeface="Helvetica Neue Light" charset="0"/>
                          <a:ea typeface="Helvetica Neue Light" charset="0"/>
                          <a:cs typeface="Helvetica Neue Light" charset="0"/>
                        </a:rPr>
                        <a:t>Reallocate $200 from H/S to </a:t>
                      </a:r>
                      <a:r>
                        <a:rPr lang="en-US" sz="900" b="0" i="0" dirty="0" smtClean="0">
                          <a:effectLst/>
                          <a:latin typeface="Helvetica Neue Light" charset="0"/>
                          <a:ea typeface="Helvetica Neue Light" charset="0"/>
                          <a:cs typeface="Helvetica Neue Light" charset="0"/>
                        </a:rPr>
                        <a:t>T/C</a:t>
                      </a:r>
                      <a:endParaRPr lang="en-US" sz="900" b="0" i="0" dirty="0">
                        <a:effectLst/>
                        <a:latin typeface="Helvetica Neue Light" charset="0"/>
                        <a:ea typeface="Helvetica Neue Light" charset="0"/>
                        <a:cs typeface="Helvetica Neue Light" charset="0"/>
                      </a:endParaRPr>
                    </a:p>
                    <a:p>
                      <a:pPr marL="0" marR="0">
                        <a:spcBef>
                          <a:spcPts val="0"/>
                        </a:spcBef>
                        <a:spcAft>
                          <a:spcPts val="0"/>
                        </a:spcAft>
                      </a:pPr>
                      <a:r>
                        <a:rPr lang="en-US" sz="900" b="0" i="0" dirty="0">
                          <a:effectLst/>
                          <a:latin typeface="Helvetica Neue Light" charset="0"/>
                          <a:ea typeface="Helvetica Neue Light" charset="0"/>
                          <a:cs typeface="Helvetica Neue Light" charset="0"/>
                        </a:rPr>
                        <a:t>Fund at $250 in T/C for speaker travel</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8935">
                <a:tc>
                  <a:txBody>
                    <a:bodyPr/>
                    <a:lstStyle/>
                    <a:p>
                      <a:pPr marL="0" marR="0">
                        <a:spcBef>
                          <a:spcPts val="0"/>
                        </a:spcBef>
                        <a:spcAft>
                          <a:spcPts val="0"/>
                        </a:spcAft>
                      </a:pPr>
                      <a:r>
                        <a:rPr lang="en-US" sz="900" b="0" i="0">
                          <a:effectLst/>
                          <a:latin typeface="Helvetica Neue Light" charset="0"/>
                          <a:ea typeface="Helvetica Neue Light" charset="0"/>
                          <a:cs typeface="Helvetica Neue Light" charset="0"/>
                        </a:rPr>
                        <a:t>Consumer Assistance, Support, and Education (Penn CASE)</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0" i="0" dirty="0">
                          <a:effectLst/>
                          <a:latin typeface="Helvetica Neue Light" charset="0"/>
                          <a:ea typeface="Helvetica Neue Light" charset="0"/>
                          <a:cs typeface="Helvetica Neue Light" charset="0"/>
                        </a:rPr>
                        <a:t>$151 in Communications for website domain renewal</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0" i="0">
                          <a:effectLst/>
                          <a:latin typeface="Helvetica Neue Light" charset="0"/>
                          <a:ea typeface="Helvetica Neue Light" charset="0"/>
                          <a:cs typeface="Helvetica Neue Light" charset="0"/>
                        </a:rPr>
                        <a:t>Fund at $151 in Communications because within primary mission to maintain website</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5599">
                <a:tc>
                  <a:txBody>
                    <a:bodyPr/>
                    <a:lstStyle/>
                    <a:p>
                      <a:pPr marL="0" marR="0">
                        <a:spcBef>
                          <a:spcPts val="0"/>
                        </a:spcBef>
                        <a:spcAft>
                          <a:spcPts val="0"/>
                        </a:spcAft>
                      </a:pPr>
                      <a:r>
                        <a:rPr lang="en-US" sz="900" b="0" i="0">
                          <a:effectLst/>
                          <a:latin typeface="Helvetica Neue Light" charset="0"/>
                          <a:ea typeface="Helvetica Neue Light" charset="0"/>
                          <a:cs typeface="Helvetica Neue Light" charset="0"/>
                        </a:rPr>
                        <a:t>International Affairs Association</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0" i="0">
                          <a:effectLst/>
                          <a:latin typeface="Helvetica Neue Light" charset="0"/>
                          <a:ea typeface="Helvetica Neue Light" charset="0"/>
                          <a:cs typeface="Helvetica Neue Light" charset="0"/>
                        </a:rPr>
                        <a:t>Re-recognition</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0" i="0">
                          <a:effectLst/>
                          <a:latin typeface="Helvetica Neue Light" charset="0"/>
                          <a:ea typeface="Helvetica Neue Light" charset="0"/>
                          <a:cs typeface="Helvetica Neue Light" charset="0"/>
                        </a:rPr>
                        <a:t>Re-recognize (no budget)</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4908">
                <a:tc>
                  <a:txBody>
                    <a:bodyPr/>
                    <a:lstStyle/>
                    <a:p>
                      <a:pPr marL="0" marR="0">
                        <a:spcBef>
                          <a:spcPts val="0"/>
                        </a:spcBef>
                        <a:spcAft>
                          <a:spcPts val="0"/>
                        </a:spcAft>
                      </a:pPr>
                      <a:r>
                        <a:rPr lang="en-US" sz="900" b="0" i="0">
                          <a:effectLst/>
                          <a:latin typeface="Helvetica Neue Light" charset="0"/>
                          <a:ea typeface="Helvetica Neue Light" charset="0"/>
                          <a:cs typeface="Helvetica Neue Light" charset="0"/>
                        </a:rPr>
                        <a:t>Penn-In-Hand</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0" i="0" dirty="0">
                          <a:effectLst/>
                          <a:latin typeface="Helvetica Neue Light" charset="0"/>
                          <a:ea typeface="Helvetica Neue Light" charset="0"/>
                          <a:cs typeface="Helvetica Neue Light" charset="0"/>
                        </a:rPr>
                        <a:t>$100 in PPP for a banner</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0" i="0">
                          <a:effectLst/>
                          <a:latin typeface="Helvetica Neue Light" charset="0"/>
                          <a:ea typeface="Helvetica Neue Light" charset="0"/>
                          <a:cs typeface="Helvetica Neue Light" charset="0"/>
                        </a:rPr>
                        <a:t>Fund at $100 (have not been funded for a banner in 5 years)</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4859">
                <a:tc>
                  <a:txBody>
                    <a:bodyPr/>
                    <a:lstStyle/>
                    <a:p>
                      <a:pPr marL="0" marR="0">
                        <a:spcBef>
                          <a:spcPts val="0"/>
                        </a:spcBef>
                        <a:spcAft>
                          <a:spcPts val="0"/>
                        </a:spcAft>
                      </a:pPr>
                      <a:r>
                        <a:rPr lang="en-US" sz="900" b="0" i="0">
                          <a:effectLst/>
                          <a:latin typeface="Helvetica Neue Light" charset="0"/>
                          <a:ea typeface="Helvetica Neue Light" charset="0"/>
                          <a:cs typeface="Helvetica Neue Light" charset="0"/>
                        </a:rPr>
                        <a:t>Penn Masala</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0" i="0" dirty="0">
                          <a:effectLst/>
                          <a:latin typeface="Helvetica Neue Light" charset="0"/>
                          <a:ea typeface="Helvetica Neue Light" charset="0"/>
                          <a:cs typeface="Helvetica Neue Light" charset="0"/>
                        </a:rPr>
                        <a:t>Re-recognition</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0" i="0">
                          <a:effectLst/>
                          <a:latin typeface="Helvetica Neue Light" charset="0"/>
                          <a:ea typeface="Helvetica Neue Light" charset="0"/>
                          <a:cs typeface="Helvetica Neue Light" charset="0"/>
                        </a:rPr>
                        <a:t>Re-recognize with a 10% budget cut</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8562">
                <a:tc>
                  <a:txBody>
                    <a:bodyPr/>
                    <a:lstStyle/>
                    <a:p>
                      <a:pPr marL="0" marR="0">
                        <a:spcBef>
                          <a:spcPts val="0"/>
                        </a:spcBef>
                        <a:spcAft>
                          <a:spcPts val="0"/>
                        </a:spcAft>
                      </a:pPr>
                      <a:r>
                        <a:rPr lang="en-US" sz="900" b="0" i="0">
                          <a:effectLst/>
                          <a:latin typeface="Helvetica Neue Light" charset="0"/>
                          <a:ea typeface="Helvetica Neue Light" charset="0"/>
                          <a:cs typeface="Helvetica Neue Light" charset="0"/>
                        </a:rPr>
                        <a:t>Penn Sargam</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0" i="0">
                          <a:effectLst/>
                          <a:latin typeface="Helvetica Neue Light" charset="0"/>
                          <a:ea typeface="Helvetica Neue Light" charset="0"/>
                          <a:cs typeface="Helvetica Neue Light" charset="0"/>
                        </a:rPr>
                        <a:t>$35 in E/S for a drum throne</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0" i="0">
                          <a:effectLst/>
                          <a:latin typeface="Helvetica Neue Light" charset="0"/>
                          <a:ea typeface="Helvetica Neue Light" charset="0"/>
                          <a:cs typeface="Helvetica Neue Light" charset="0"/>
                        </a:rPr>
                        <a:t>Fund at $35</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6712">
                <a:tc>
                  <a:txBody>
                    <a:bodyPr/>
                    <a:lstStyle/>
                    <a:p>
                      <a:pPr marL="0" marR="0">
                        <a:spcBef>
                          <a:spcPts val="0"/>
                        </a:spcBef>
                        <a:spcAft>
                          <a:spcPts val="0"/>
                        </a:spcAft>
                      </a:pPr>
                      <a:r>
                        <a:rPr lang="en-US" sz="900" b="0" i="0">
                          <a:effectLst/>
                          <a:latin typeface="Helvetica Neue Light" charset="0"/>
                          <a:ea typeface="Helvetica Neue Light" charset="0"/>
                          <a:cs typeface="Helvetica Neue Light" charset="0"/>
                        </a:rPr>
                        <a:t>Penn Students for Justice in Palestine</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0" i="0" dirty="0">
                          <a:effectLst/>
                          <a:latin typeface="Helvetica Neue Light" charset="0"/>
                          <a:ea typeface="Helvetica Neue Light" charset="0"/>
                          <a:cs typeface="Helvetica Neue Light" charset="0"/>
                        </a:rPr>
                        <a:t>Re-recognition</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0" i="0">
                          <a:effectLst/>
                          <a:latin typeface="Helvetica Neue Light" charset="0"/>
                          <a:ea typeface="Helvetica Neue Light" charset="0"/>
                          <a:cs typeface="Helvetica Neue Light" charset="0"/>
                        </a:rPr>
                        <a:t>Re-recognize with a 10% budget cut</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7453">
                <a:tc>
                  <a:txBody>
                    <a:bodyPr/>
                    <a:lstStyle/>
                    <a:p>
                      <a:pPr marL="0" marR="0">
                        <a:spcBef>
                          <a:spcPts val="0"/>
                        </a:spcBef>
                        <a:spcAft>
                          <a:spcPts val="0"/>
                        </a:spcAft>
                      </a:pPr>
                      <a:r>
                        <a:rPr lang="en-US" sz="900" b="0" i="0">
                          <a:effectLst/>
                          <a:latin typeface="Helvetica Neue Light" charset="0"/>
                          <a:ea typeface="Helvetica Neue Light" charset="0"/>
                          <a:cs typeface="Helvetica Neue Light" charset="0"/>
                        </a:rPr>
                        <a:t>Wharton Undergraduate Healthcare Club</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0" i="0" dirty="0">
                          <a:effectLst/>
                          <a:latin typeface="Helvetica Neue Light" charset="0"/>
                          <a:ea typeface="Helvetica Neue Light" charset="0"/>
                          <a:cs typeface="Helvetica Neue Light" charset="0"/>
                        </a:rPr>
                        <a:t>$2349 in T/C for travel to Future of Healthcare Conference</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0" i="0">
                          <a:effectLst/>
                          <a:latin typeface="Helvetica Neue Light" charset="0"/>
                          <a:ea typeface="Helvetica Neue Light" charset="0"/>
                          <a:cs typeface="Helvetica Neue Light" charset="0"/>
                        </a:rPr>
                        <a:t>Fund at $2349</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5231">
                <a:tc>
                  <a:txBody>
                    <a:bodyPr/>
                    <a:lstStyle/>
                    <a:p>
                      <a:pPr marL="0" marR="0">
                        <a:spcBef>
                          <a:spcPts val="0"/>
                        </a:spcBef>
                        <a:spcAft>
                          <a:spcPts val="0"/>
                        </a:spcAft>
                      </a:pPr>
                      <a:r>
                        <a:rPr lang="en-US" sz="900" b="0" i="0">
                          <a:effectLst/>
                          <a:latin typeface="Helvetica Neue Light" charset="0"/>
                          <a:ea typeface="Helvetica Neue Light" charset="0"/>
                          <a:cs typeface="Helvetica Neue Light" charset="0"/>
                        </a:rPr>
                        <a:t>Penn Thillana</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0" i="0" dirty="0">
                          <a:effectLst/>
                          <a:latin typeface="Helvetica Neue Light" charset="0"/>
                          <a:ea typeface="Helvetica Neue Light" charset="0"/>
                          <a:cs typeface="Helvetica Neue Light" charset="0"/>
                        </a:rPr>
                        <a:t>$3905 in F/S for Spring Show facilities</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0" i="0">
                          <a:effectLst/>
                          <a:latin typeface="Helvetica Neue Light" charset="0"/>
                          <a:ea typeface="Helvetica Neue Light" charset="0"/>
                          <a:cs typeface="Helvetica Neue Light" charset="0"/>
                        </a:rPr>
                        <a:t>Fund at $3124 (80% of cost for revenue-generating event)</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4908">
                <a:tc>
                  <a:txBody>
                    <a:bodyPr/>
                    <a:lstStyle/>
                    <a:p>
                      <a:pPr marL="0" marR="0">
                        <a:spcBef>
                          <a:spcPts val="0"/>
                        </a:spcBef>
                        <a:spcAft>
                          <a:spcPts val="0"/>
                        </a:spcAft>
                      </a:pPr>
                      <a:r>
                        <a:rPr lang="en-US" sz="900" b="0" i="0">
                          <a:effectLst/>
                          <a:latin typeface="Helvetica Neue Light" charset="0"/>
                          <a:ea typeface="Helvetica Neue Light" charset="0"/>
                          <a:cs typeface="Helvetica Neue Light" charset="0"/>
                        </a:rPr>
                        <a:t>Student Nurses at Penn (SNAP)</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0" i="0" dirty="0">
                          <a:effectLst/>
                          <a:latin typeface="Helvetica Neue Light" charset="0"/>
                          <a:ea typeface="Helvetica Neue Light" charset="0"/>
                          <a:cs typeface="Helvetica Neue Light" charset="0"/>
                        </a:rPr>
                        <a:t>$7187 in T/C for travel to NSNA Convention</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0" i="0">
                          <a:effectLst/>
                          <a:latin typeface="Helvetica Neue Light" charset="0"/>
                          <a:ea typeface="Helvetica Neue Light" charset="0"/>
                          <a:cs typeface="Helvetica Neue Light" charset="0"/>
                        </a:rPr>
                        <a:t>Fund at $348 (this was funded in annual allocations, $348 makes up 55% of the difference in airfare)</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4908">
                <a:tc>
                  <a:txBody>
                    <a:bodyPr/>
                    <a:lstStyle/>
                    <a:p>
                      <a:pPr marL="0" marR="0">
                        <a:spcBef>
                          <a:spcPts val="0"/>
                        </a:spcBef>
                        <a:spcAft>
                          <a:spcPts val="0"/>
                        </a:spcAft>
                      </a:pPr>
                      <a:r>
                        <a:rPr lang="en-US" sz="900" b="0" i="0">
                          <a:effectLst/>
                          <a:latin typeface="Helvetica Neue Light" charset="0"/>
                          <a:ea typeface="Helvetica Neue Light" charset="0"/>
                          <a:cs typeface="Helvetica Neue Light" charset="0"/>
                        </a:rPr>
                        <a:t>AIChE</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0" i="0" dirty="0">
                          <a:effectLst/>
                          <a:latin typeface="Helvetica Neue Light" charset="0"/>
                          <a:ea typeface="Helvetica Neue Light" charset="0"/>
                          <a:cs typeface="Helvetica Neue Light" charset="0"/>
                        </a:rPr>
                        <a:t>$1757 in T/C for travel, lodging, and registration to regional conference</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0" i="0">
                          <a:effectLst/>
                          <a:latin typeface="Helvetica Neue Light" charset="0"/>
                          <a:ea typeface="Helvetica Neue Light" charset="0"/>
                          <a:cs typeface="Helvetica Neue Light" charset="0"/>
                        </a:rPr>
                        <a:t>Fund at $1264 (full registration and materials shipping, 55% of travel/lodging costs)</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3012">
                <a:tc>
                  <a:txBody>
                    <a:bodyPr/>
                    <a:lstStyle/>
                    <a:p>
                      <a:pPr marL="0" marR="0">
                        <a:spcBef>
                          <a:spcPts val="0"/>
                        </a:spcBef>
                        <a:spcAft>
                          <a:spcPts val="0"/>
                        </a:spcAft>
                      </a:pPr>
                      <a:r>
                        <a:rPr lang="en-US" sz="900" b="0" i="0">
                          <a:effectLst/>
                          <a:latin typeface="Helvetica Neue Light" charset="0"/>
                          <a:ea typeface="Helvetica Neue Light" charset="0"/>
                          <a:cs typeface="Helvetica Neue Light" charset="0"/>
                        </a:rPr>
                        <a:t>City Step</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0" i="0" dirty="0">
                          <a:effectLst/>
                          <a:latin typeface="Helvetica Neue Light" charset="0"/>
                          <a:ea typeface="Helvetica Neue Light" charset="0"/>
                          <a:cs typeface="Helvetica Neue Light" charset="0"/>
                        </a:rPr>
                        <a:t>$600 in Costumes for Spring </a:t>
                      </a:r>
                      <a:r>
                        <a:rPr lang="en-US" sz="900" b="0" i="0" dirty="0" smtClean="0">
                          <a:effectLst/>
                          <a:latin typeface="Helvetica Neue Light" charset="0"/>
                          <a:ea typeface="Helvetica Neue Light" charset="0"/>
                          <a:cs typeface="Helvetica Neue Light" charset="0"/>
                        </a:rPr>
                        <a:t>showcase</a:t>
                      </a:r>
                      <a:endParaRPr lang="en-US" sz="900" b="0" i="0" dirty="0">
                        <a:effectLst/>
                        <a:latin typeface="Helvetica Neue Light" charset="0"/>
                        <a:ea typeface="Helvetica Neue Light" charset="0"/>
                        <a:cs typeface="Helvetica Neue Light" charset="0"/>
                      </a:endParaRPr>
                    </a:p>
                    <a:p>
                      <a:pPr marL="0" marR="0">
                        <a:spcBef>
                          <a:spcPts val="0"/>
                        </a:spcBef>
                        <a:spcAft>
                          <a:spcPts val="0"/>
                        </a:spcAft>
                      </a:pPr>
                      <a:r>
                        <a:rPr lang="en-US" sz="900" b="0" i="0" dirty="0">
                          <a:effectLst/>
                          <a:latin typeface="Helvetica Neue Light" charset="0"/>
                          <a:ea typeface="Helvetica Neue Light" charset="0"/>
                          <a:cs typeface="Helvetica Neue Light" charset="0"/>
                        </a:rPr>
                        <a:t>$1100 in T/C for remaining semester travel</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0" i="0" dirty="0">
                          <a:effectLst/>
                          <a:latin typeface="Helvetica Neue Light" charset="0"/>
                          <a:ea typeface="Helvetica Neue Light" charset="0"/>
                          <a:cs typeface="Helvetica Neue Light" charset="0"/>
                        </a:rPr>
                        <a:t>Fund at $600 in </a:t>
                      </a:r>
                      <a:r>
                        <a:rPr lang="en-US" sz="900" b="0" i="0" dirty="0" smtClean="0">
                          <a:effectLst/>
                          <a:latin typeface="Helvetica Neue Light" charset="0"/>
                          <a:ea typeface="Helvetica Neue Light" charset="0"/>
                          <a:cs typeface="Helvetica Neue Light" charset="0"/>
                        </a:rPr>
                        <a:t>Costumes</a:t>
                      </a:r>
                      <a:endParaRPr lang="en-US" sz="900" b="0" i="0" dirty="0">
                        <a:effectLst/>
                        <a:latin typeface="Helvetica Neue Light" charset="0"/>
                        <a:ea typeface="Helvetica Neue Light" charset="0"/>
                        <a:cs typeface="Helvetica Neue Light" charset="0"/>
                      </a:endParaRPr>
                    </a:p>
                    <a:p>
                      <a:pPr marL="0" marR="0">
                        <a:spcBef>
                          <a:spcPts val="0"/>
                        </a:spcBef>
                        <a:spcAft>
                          <a:spcPts val="0"/>
                        </a:spcAft>
                      </a:pPr>
                      <a:r>
                        <a:rPr lang="en-US" sz="900" b="0" i="0" dirty="0">
                          <a:effectLst/>
                          <a:latin typeface="Helvetica Neue Light" charset="0"/>
                          <a:ea typeface="Helvetica Neue Light" charset="0"/>
                          <a:cs typeface="Helvetica Neue Light" charset="0"/>
                        </a:rPr>
                        <a:t>Fund at $600 because of remaining balance in SAC account</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7083">
                <a:tc>
                  <a:txBody>
                    <a:bodyPr/>
                    <a:lstStyle/>
                    <a:p>
                      <a:pPr marL="0" marR="0">
                        <a:spcBef>
                          <a:spcPts val="0"/>
                        </a:spcBef>
                        <a:spcAft>
                          <a:spcPts val="0"/>
                        </a:spcAft>
                      </a:pPr>
                      <a:r>
                        <a:rPr lang="en-US" sz="900" b="0" i="0">
                          <a:effectLst/>
                          <a:latin typeface="Helvetica Neue Light" charset="0"/>
                          <a:ea typeface="Helvetica Neue Light" charset="0"/>
                          <a:cs typeface="Helvetica Neue Light" charset="0"/>
                        </a:rPr>
                        <a:t>Freaks of the Beat</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0" i="0">
                          <a:effectLst/>
                          <a:latin typeface="Helvetica Neue Light" charset="0"/>
                          <a:ea typeface="Helvetica Neue Light" charset="0"/>
                          <a:cs typeface="Helvetica Neue Light" charset="0"/>
                        </a:rPr>
                        <a:t>$200 in H/S for instructor honorarium</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0" i="0" dirty="0">
                          <a:effectLst/>
                          <a:latin typeface="Helvetica Neue Light" charset="0"/>
                          <a:ea typeface="Helvetica Neue Light" charset="0"/>
                          <a:cs typeface="Helvetica Neue Light" charset="0"/>
                        </a:rPr>
                        <a:t>Fund at $100 in H/S for instructor honorarium (50% per guidelines)</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0046">
                <a:tc>
                  <a:txBody>
                    <a:bodyPr/>
                    <a:lstStyle/>
                    <a:p>
                      <a:pPr marL="0" marR="0">
                        <a:spcBef>
                          <a:spcPts val="0"/>
                        </a:spcBef>
                        <a:spcAft>
                          <a:spcPts val="0"/>
                        </a:spcAft>
                      </a:pPr>
                      <a:r>
                        <a:rPr lang="en-US" sz="900" b="0" i="0">
                          <a:effectLst/>
                          <a:latin typeface="Helvetica Neue Light" charset="0"/>
                          <a:ea typeface="Helvetica Neue Light" charset="0"/>
                          <a:cs typeface="Helvetica Neue Light" charset="0"/>
                        </a:rPr>
                        <a:t>Academic Demolition Team</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0" i="0">
                          <a:effectLst/>
                          <a:latin typeface="Helvetica Neue Light" charset="0"/>
                          <a:ea typeface="Helvetica Neue Light" charset="0"/>
                          <a:cs typeface="Helvetica Neue Light" charset="0"/>
                        </a:rPr>
                        <a:t>$5833.2 in T/C for registration and travel to national competition</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0" i="0" dirty="0">
                          <a:effectLst/>
                          <a:latin typeface="Helvetica Neue Light" charset="0"/>
                          <a:ea typeface="Helvetica Neue Light" charset="0"/>
                          <a:cs typeface="Helvetica Neue Light" charset="0"/>
                        </a:rPr>
                        <a:t>Fund at $3777 per guidelines (full registration and 55% of travel)</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6342">
                <a:tc>
                  <a:txBody>
                    <a:bodyPr/>
                    <a:lstStyle/>
                    <a:p>
                      <a:pPr marL="0" marR="0">
                        <a:spcBef>
                          <a:spcPts val="0"/>
                        </a:spcBef>
                        <a:spcAft>
                          <a:spcPts val="0"/>
                        </a:spcAft>
                      </a:pPr>
                      <a:r>
                        <a:rPr lang="en-US" sz="900" b="0" i="0">
                          <a:effectLst/>
                          <a:latin typeface="Helvetica Neue Light" charset="0"/>
                          <a:ea typeface="Helvetica Neue Light" charset="0"/>
                          <a:cs typeface="Helvetica Neue Light" charset="0"/>
                        </a:rPr>
                        <a:t>Society of African Internationals at Penn</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0" i="0" dirty="0">
                          <a:effectLst/>
                          <a:latin typeface="Helvetica Neue Light" charset="0"/>
                          <a:ea typeface="Helvetica Neue Light" charset="0"/>
                          <a:cs typeface="Helvetica Neue Light" charset="0"/>
                        </a:rPr>
                        <a:t>$350 in H/S for speaker honorarium</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0" i="0" dirty="0">
                          <a:effectLst/>
                          <a:latin typeface="Helvetica Neue Light" charset="0"/>
                          <a:ea typeface="Helvetica Neue Light" charset="0"/>
                          <a:cs typeface="Helvetica Neue Light" charset="0"/>
                        </a:rPr>
                        <a:t>Fund at $350 in H/S</a:t>
                      </a:r>
                    </a:p>
                  </a:txBody>
                  <a:tcPr marL="27183" marR="27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6843274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latin typeface="Helvetica Neue Light" charset="0"/>
                <a:ea typeface="Helvetica Neue Light" charset="0"/>
                <a:cs typeface="Helvetica Neue Light" charset="0"/>
              </a:rPr>
              <a:t>Spring GBM Dates</a:t>
            </a:r>
            <a:endParaRPr lang="en-US" dirty="0">
              <a:solidFill>
                <a:schemeClr val="accent2"/>
              </a:solidFill>
              <a:latin typeface="Helvetica Neue Light" charset="0"/>
              <a:ea typeface="Helvetica Neue Light" charset="0"/>
              <a:cs typeface="Helvetica Neue Light" charset="0"/>
            </a:endParaRPr>
          </a:p>
        </p:txBody>
      </p:sp>
      <p:sp>
        <p:nvSpPr>
          <p:cNvPr id="3" name="Content Placeholder 2"/>
          <p:cNvSpPr>
            <a:spLocks noGrp="1"/>
          </p:cNvSpPr>
          <p:nvPr>
            <p:ph idx="1"/>
          </p:nvPr>
        </p:nvSpPr>
        <p:spPr>
          <a:xfrm>
            <a:off x="677334" y="1553779"/>
            <a:ext cx="8596668" cy="3880773"/>
          </a:xfrm>
        </p:spPr>
        <p:txBody>
          <a:bodyPr/>
          <a:lstStyle/>
          <a:p>
            <a:r>
              <a:rPr lang="en-US" b="1" dirty="0" smtClean="0">
                <a:latin typeface="Helvetica Neue Light" charset="0"/>
                <a:ea typeface="Helvetica Neue Light" charset="0"/>
                <a:cs typeface="Helvetica Neue Light" charset="0"/>
              </a:rPr>
              <a:t>April 19, 2018 at 6pm in College Hall 200</a:t>
            </a:r>
          </a:p>
          <a:p>
            <a:pPr marL="0" indent="0" algn="ctr">
              <a:buNone/>
            </a:pPr>
            <a:endParaRPr lang="en-US" dirty="0">
              <a:latin typeface="Helvetica Neue Light" charset="0"/>
              <a:ea typeface="Helvetica Neue Light" charset="0"/>
              <a:cs typeface="Helvetica Neue Light" charset="0"/>
            </a:endParaRPr>
          </a:p>
          <a:p>
            <a:pPr marL="0" indent="0" algn="ctr">
              <a:buNone/>
            </a:pPr>
            <a:r>
              <a:rPr lang="en-US" i="1" dirty="0" smtClean="0">
                <a:latin typeface="Helvetica Neue Light" charset="0"/>
                <a:ea typeface="Helvetica Neue Light" charset="0"/>
                <a:cs typeface="Helvetica Neue Light" charset="0"/>
              </a:rPr>
              <a:t>Be sure to follow us on Facebook at </a:t>
            </a:r>
            <a:r>
              <a:rPr lang="en-US" i="1" dirty="0" smtClean="0">
                <a:latin typeface="Helvetica Neue Light" charset="0"/>
                <a:ea typeface="Helvetica Neue Light" charset="0"/>
                <a:cs typeface="Helvetica Neue Light" charset="0"/>
                <a:hlinkClick r:id="rId2"/>
              </a:rPr>
              <a:t>facebook.com/SACFunded</a:t>
            </a:r>
            <a:endParaRPr lang="en-US" i="1" dirty="0" smtClean="0">
              <a:latin typeface="Helvetica Neue Light" charset="0"/>
              <a:ea typeface="Helvetica Neue Light" charset="0"/>
              <a:cs typeface="Helvetica Neue Light" charset="0"/>
            </a:endParaRPr>
          </a:p>
          <a:p>
            <a:pPr marL="0" indent="0" algn="ctr">
              <a:buNone/>
            </a:pPr>
            <a:endParaRPr lang="en-US" i="1" dirty="0" smtClean="0">
              <a:latin typeface="Helvetica Neue Light" charset="0"/>
              <a:ea typeface="Helvetica Neue Light" charset="0"/>
              <a:cs typeface="Helvetica Neue Light" charset="0"/>
            </a:endParaRPr>
          </a:p>
        </p:txBody>
      </p:sp>
      <p:pic>
        <p:nvPicPr>
          <p:cNvPr id="5" name="Picture 4">
            <a:hlinkClick r:id="rId2"/>
          </p:cNvPr>
          <p:cNvPicPr>
            <a:picLocks noChangeAspect="1"/>
          </p:cNvPicPr>
          <p:nvPr/>
        </p:nvPicPr>
        <p:blipFill>
          <a:blip r:embed="rId3"/>
          <a:stretch>
            <a:fillRect/>
          </a:stretch>
        </p:blipFill>
        <p:spPr>
          <a:xfrm>
            <a:off x="4737652" y="3615558"/>
            <a:ext cx="476031" cy="47603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0702" y="5620002"/>
            <a:ext cx="1316634" cy="1223329"/>
          </a:xfrm>
          <a:prstGeom prst="rect">
            <a:avLst/>
          </a:prstGeom>
        </p:spPr>
      </p:pic>
    </p:spTree>
    <p:extLst>
      <p:ext uri="{BB962C8B-B14F-4D97-AF65-F5344CB8AC3E}">
        <p14:creationId xmlns:p14="http://schemas.microsoft.com/office/powerpoint/2010/main" val="1716858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chemeClr val="accent2"/>
                </a:solidFill>
                <a:latin typeface="Helvetica Neue" charset="0"/>
                <a:ea typeface="Helvetica Neue" charset="0"/>
                <a:cs typeface="Helvetica Neue" charset="0"/>
              </a:rPr>
              <a:t>Guest Announcements</a:t>
            </a:r>
            <a:endParaRPr lang="en-US" sz="5400" dirty="0">
              <a:solidFill>
                <a:schemeClr val="accent2"/>
              </a:solidFill>
              <a:latin typeface="Helvetica Neue" charset="0"/>
              <a:ea typeface="Helvetica Neue" charset="0"/>
              <a:cs typeface="Helvetica Neue" charset="0"/>
            </a:endParaRPr>
          </a:p>
        </p:txBody>
      </p:sp>
      <p:sp>
        <p:nvSpPr>
          <p:cNvPr id="3" name="Text Placeholder 2"/>
          <p:cNvSpPr>
            <a:spLocks noGrp="1"/>
          </p:cNvSpPr>
          <p:nvPr>
            <p:ph type="body" idx="1"/>
          </p:nvPr>
        </p:nvSpPr>
        <p:spPr/>
        <p:txBody>
          <a:bodyPr/>
          <a:lstStyle/>
          <a:p>
            <a:r>
              <a:rPr lang="en-US" dirty="0" smtClean="0">
                <a:latin typeface="Helvetica Neue Light" charset="0"/>
                <a:ea typeface="Helvetica Neue Light" charset="0"/>
                <a:cs typeface="Helvetica Neue Light" charset="0"/>
              </a:rPr>
              <a:t>University Copy Service Promotion</a:t>
            </a:r>
            <a:endParaRPr lang="en-US" dirty="0">
              <a:latin typeface="Helvetica Neue Light" charset="0"/>
              <a:ea typeface="Helvetica Neue Light" charset="0"/>
              <a:cs typeface="Helvetica Neue Light"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702" y="5620002"/>
            <a:ext cx="1316634" cy="1223329"/>
          </a:xfrm>
          <a:prstGeom prst="rect">
            <a:avLst/>
          </a:prstGeom>
        </p:spPr>
      </p:pic>
    </p:spTree>
    <p:extLst>
      <p:ext uri="{BB962C8B-B14F-4D97-AF65-F5344CB8AC3E}">
        <p14:creationId xmlns:p14="http://schemas.microsoft.com/office/powerpoint/2010/main" val="268196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chemeClr val="accent2"/>
                </a:solidFill>
                <a:latin typeface="Helvetica Neue" charset="0"/>
                <a:ea typeface="Helvetica Neue" charset="0"/>
                <a:cs typeface="Helvetica Neue" charset="0"/>
              </a:rPr>
              <a:t>Open Forum</a:t>
            </a:r>
            <a:endParaRPr lang="en-US" sz="5400" dirty="0">
              <a:solidFill>
                <a:schemeClr val="accent2"/>
              </a:solidFill>
              <a:latin typeface="Helvetica Neue" charset="0"/>
              <a:ea typeface="Helvetica Neue" charset="0"/>
              <a:cs typeface="Helvetica Neue" charset="0"/>
            </a:endParaRPr>
          </a:p>
        </p:txBody>
      </p:sp>
      <p:sp>
        <p:nvSpPr>
          <p:cNvPr id="3" name="Text Placeholder 2"/>
          <p:cNvSpPr>
            <a:spLocks noGrp="1"/>
          </p:cNvSpPr>
          <p:nvPr>
            <p:ph type="body"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702" y="5620002"/>
            <a:ext cx="1316634" cy="1223329"/>
          </a:xfrm>
          <a:prstGeom prst="rect">
            <a:avLst/>
          </a:prstGeom>
        </p:spPr>
      </p:pic>
    </p:spTree>
    <p:extLst>
      <p:ext uri="{BB962C8B-B14F-4D97-AF65-F5344CB8AC3E}">
        <p14:creationId xmlns:p14="http://schemas.microsoft.com/office/powerpoint/2010/main" val="1537038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latin typeface="Helvetica Neue Light" charset="0"/>
                <a:ea typeface="Helvetica Neue Light" charset="0"/>
                <a:cs typeface="Helvetica Neue Light" charset="0"/>
              </a:rPr>
              <a:t>Open Forum</a:t>
            </a:r>
            <a:endParaRPr lang="en-US" dirty="0">
              <a:solidFill>
                <a:schemeClr val="accent2"/>
              </a:solidFill>
              <a:latin typeface="Helvetica Neue Light" charset="0"/>
              <a:ea typeface="Helvetica Neue Light" charset="0"/>
              <a:cs typeface="Helvetica Neue Light" charset="0"/>
            </a:endParaRPr>
          </a:p>
        </p:txBody>
      </p:sp>
      <p:sp>
        <p:nvSpPr>
          <p:cNvPr id="3" name="Content Placeholder 2"/>
          <p:cNvSpPr>
            <a:spLocks noGrp="1"/>
          </p:cNvSpPr>
          <p:nvPr>
            <p:ph idx="1"/>
          </p:nvPr>
        </p:nvSpPr>
        <p:spPr>
          <a:xfrm>
            <a:off x="677334" y="1532758"/>
            <a:ext cx="8596668" cy="3880773"/>
          </a:xfrm>
        </p:spPr>
        <p:txBody>
          <a:bodyPr anchor="ctr">
            <a:normAutofit/>
          </a:bodyPr>
          <a:lstStyle/>
          <a:p>
            <a:pPr algn="ctr"/>
            <a:r>
              <a:rPr lang="en-US" sz="3600" dirty="0" smtClean="0">
                <a:latin typeface="Helvetica Neue Light" charset="0"/>
                <a:ea typeface="Helvetica Neue Light" charset="0"/>
                <a:cs typeface="Helvetica Neue Light" charset="0"/>
              </a:rPr>
              <a:t>What is SAC doing well?</a:t>
            </a:r>
          </a:p>
          <a:p>
            <a:pPr algn="ctr"/>
            <a:r>
              <a:rPr lang="en-US" sz="3600" dirty="0" smtClean="0">
                <a:latin typeface="Helvetica Neue Light" charset="0"/>
                <a:ea typeface="Helvetica Neue Light" charset="0"/>
                <a:cs typeface="Helvetica Neue Light" charset="0"/>
              </a:rPr>
              <a:t>What can SAC be doing better?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702" y="5620002"/>
            <a:ext cx="1316634" cy="1223329"/>
          </a:xfrm>
          <a:prstGeom prst="rect">
            <a:avLst/>
          </a:prstGeom>
        </p:spPr>
      </p:pic>
    </p:spTree>
    <p:extLst>
      <p:ext uri="{BB962C8B-B14F-4D97-AF65-F5344CB8AC3E}">
        <p14:creationId xmlns:p14="http://schemas.microsoft.com/office/powerpoint/2010/main" val="441673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298500" cy="1826581"/>
          </a:xfrm>
        </p:spPr>
        <p:txBody>
          <a:bodyPr>
            <a:normAutofit/>
          </a:bodyPr>
          <a:lstStyle/>
          <a:p>
            <a:r>
              <a:rPr lang="en-US" sz="5400" dirty="0" smtClean="0">
                <a:solidFill>
                  <a:schemeClr val="accent2"/>
                </a:solidFill>
                <a:latin typeface="Helvetica Neue" charset="0"/>
                <a:ea typeface="Helvetica Neue" charset="0"/>
                <a:cs typeface="Helvetica Neue" charset="0"/>
              </a:rPr>
              <a:t>SAC Announcements</a:t>
            </a:r>
            <a:endParaRPr lang="en-US" sz="5400" dirty="0">
              <a:solidFill>
                <a:schemeClr val="accent2"/>
              </a:solidFill>
              <a:latin typeface="Helvetica Neue" charset="0"/>
              <a:ea typeface="Helvetica Neue" charset="0"/>
              <a:cs typeface="Helvetica Neu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702" y="5620002"/>
            <a:ext cx="1316634" cy="1223329"/>
          </a:xfrm>
          <a:prstGeom prst="rect">
            <a:avLst/>
          </a:prstGeom>
        </p:spPr>
      </p:pic>
    </p:spTree>
    <p:extLst>
      <p:ext uri="{BB962C8B-B14F-4D97-AF65-F5344CB8AC3E}">
        <p14:creationId xmlns:p14="http://schemas.microsoft.com/office/powerpoint/2010/main" val="2045783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latin typeface="Helvetica Neue Light" charset="0"/>
                <a:ea typeface="Helvetica Neue Light" charset="0"/>
                <a:cs typeface="Helvetica Neue Light" charset="0"/>
              </a:rPr>
              <a:t>Welcome to New Exec!</a:t>
            </a:r>
            <a:endParaRPr lang="en-US" dirty="0">
              <a:solidFill>
                <a:schemeClr val="accent2"/>
              </a:solidFill>
              <a:latin typeface="Helvetica Neue Light" charset="0"/>
              <a:ea typeface="Helvetica Neue Light" charset="0"/>
              <a:cs typeface="Helvetica Neue Light"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702" y="5620002"/>
            <a:ext cx="1316634" cy="1223329"/>
          </a:xfrm>
          <a:prstGeom prst="rect">
            <a:avLst/>
          </a:prstGeom>
        </p:spPr>
      </p:pic>
      <p:pic>
        <p:nvPicPr>
          <p:cNvPr id="8" name="Picture 7"/>
          <p:cNvPicPr>
            <a:picLocks noChangeAspect="1"/>
          </p:cNvPicPr>
          <p:nvPr/>
        </p:nvPicPr>
        <p:blipFill rotWithShape="1">
          <a:blip r:embed="rId3"/>
          <a:srcRect l="13230" t="17027" r="8506" b="11256"/>
          <a:stretch/>
        </p:blipFill>
        <p:spPr>
          <a:xfrm>
            <a:off x="3378182" y="3092498"/>
            <a:ext cx="1237476" cy="1237891"/>
          </a:xfrm>
          <a:prstGeom prst="rect">
            <a:avLst/>
          </a:prstGeom>
        </p:spPr>
      </p:pic>
      <p:pic>
        <p:nvPicPr>
          <p:cNvPr id="9" name="Picture 8"/>
          <p:cNvPicPr>
            <a:picLocks noChangeAspect="1"/>
          </p:cNvPicPr>
          <p:nvPr/>
        </p:nvPicPr>
        <p:blipFill>
          <a:blip r:embed="rId4"/>
          <a:stretch>
            <a:fillRect/>
          </a:stretch>
        </p:blipFill>
        <p:spPr>
          <a:xfrm>
            <a:off x="677334" y="3092498"/>
            <a:ext cx="1237891" cy="1237891"/>
          </a:xfrm>
          <a:prstGeom prst="rect">
            <a:avLst/>
          </a:prstGeom>
        </p:spPr>
      </p:pic>
      <p:sp>
        <p:nvSpPr>
          <p:cNvPr id="13" name="TextBox 12"/>
          <p:cNvSpPr txBox="1"/>
          <p:nvPr/>
        </p:nvSpPr>
        <p:spPr>
          <a:xfrm>
            <a:off x="1972082" y="1874290"/>
            <a:ext cx="1888775" cy="461665"/>
          </a:xfrm>
          <a:prstGeom prst="rect">
            <a:avLst/>
          </a:prstGeom>
          <a:noFill/>
        </p:spPr>
        <p:txBody>
          <a:bodyPr wrap="square" rtlCol="0">
            <a:spAutoFit/>
          </a:bodyPr>
          <a:lstStyle/>
          <a:p>
            <a:r>
              <a:rPr lang="en-US" sz="1200" b="1" dirty="0" smtClean="0">
                <a:latin typeface="Helvetica Neue Light" charset="0"/>
                <a:ea typeface="Helvetica Neue Light" charset="0"/>
                <a:cs typeface="Helvetica Neue Light" charset="0"/>
              </a:rPr>
              <a:t>Michael Krone</a:t>
            </a:r>
          </a:p>
          <a:p>
            <a:r>
              <a:rPr lang="en-US" sz="1200" dirty="0" smtClean="0">
                <a:latin typeface="Helvetica Neue Light" charset="0"/>
                <a:ea typeface="Helvetica Neue Light" charset="0"/>
                <a:cs typeface="Helvetica Neue Light" charset="0"/>
              </a:rPr>
              <a:t>Chair</a:t>
            </a:r>
            <a:endParaRPr lang="en-US" sz="1200" dirty="0">
              <a:latin typeface="Helvetica Neue Light" charset="0"/>
              <a:ea typeface="Helvetica Neue Light" charset="0"/>
              <a:cs typeface="Helvetica Neue Light" charset="0"/>
            </a:endParaRPr>
          </a:p>
        </p:txBody>
      </p:sp>
      <p:sp>
        <p:nvSpPr>
          <p:cNvPr id="14" name="TextBox 13"/>
          <p:cNvSpPr txBox="1"/>
          <p:nvPr/>
        </p:nvSpPr>
        <p:spPr>
          <a:xfrm>
            <a:off x="4677054" y="1878780"/>
            <a:ext cx="1888775" cy="461665"/>
          </a:xfrm>
          <a:prstGeom prst="rect">
            <a:avLst/>
          </a:prstGeom>
          <a:noFill/>
        </p:spPr>
        <p:txBody>
          <a:bodyPr wrap="square" rtlCol="0">
            <a:spAutoFit/>
          </a:bodyPr>
          <a:lstStyle/>
          <a:p>
            <a:r>
              <a:rPr lang="en-US" sz="1200" b="1" dirty="0" smtClean="0">
                <a:latin typeface="Helvetica Neue Light" charset="0"/>
                <a:ea typeface="Helvetica Neue Light" charset="0"/>
                <a:cs typeface="Helvetica Neue Light" charset="0"/>
              </a:rPr>
              <a:t>Emily Su</a:t>
            </a:r>
          </a:p>
          <a:p>
            <a:r>
              <a:rPr lang="en-US" sz="1200" dirty="0" smtClean="0">
                <a:latin typeface="Helvetica Neue Light" charset="0"/>
                <a:ea typeface="Helvetica Neue Light" charset="0"/>
                <a:cs typeface="Helvetica Neue Light" charset="0"/>
              </a:rPr>
              <a:t>Vice Chair</a:t>
            </a:r>
            <a:endParaRPr lang="en-US" sz="1200" dirty="0">
              <a:latin typeface="Helvetica Neue Light" charset="0"/>
              <a:ea typeface="Helvetica Neue Light" charset="0"/>
              <a:cs typeface="Helvetica Neue Light" charset="0"/>
            </a:endParaRPr>
          </a:p>
        </p:txBody>
      </p:sp>
      <p:sp>
        <p:nvSpPr>
          <p:cNvPr id="15" name="TextBox 14"/>
          <p:cNvSpPr txBox="1"/>
          <p:nvPr/>
        </p:nvSpPr>
        <p:spPr>
          <a:xfrm>
            <a:off x="7258139" y="1876989"/>
            <a:ext cx="2508370" cy="461665"/>
          </a:xfrm>
          <a:prstGeom prst="rect">
            <a:avLst/>
          </a:prstGeom>
          <a:noFill/>
        </p:spPr>
        <p:txBody>
          <a:bodyPr wrap="square" rtlCol="0">
            <a:spAutoFit/>
          </a:bodyPr>
          <a:lstStyle/>
          <a:p>
            <a:r>
              <a:rPr lang="en-US" sz="1200" b="1" dirty="0" smtClean="0">
                <a:latin typeface="Helvetica Neue Light" charset="0"/>
                <a:ea typeface="Helvetica Neue Light" charset="0"/>
                <a:cs typeface="Helvetica Neue Light" charset="0"/>
              </a:rPr>
              <a:t>Elena Hoffman</a:t>
            </a:r>
          </a:p>
          <a:p>
            <a:r>
              <a:rPr lang="en-US" sz="1200" dirty="0" smtClean="0">
                <a:latin typeface="Helvetica Neue Light" charset="0"/>
                <a:ea typeface="Helvetica Neue Light" charset="0"/>
                <a:cs typeface="Helvetica Neue Light" charset="0"/>
              </a:rPr>
              <a:t>Communications Director</a:t>
            </a:r>
            <a:endParaRPr lang="en-US" sz="1200" dirty="0">
              <a:latin typeface="Helvetica Neue Light" charset="0"/>
              <a:ea typeface="Helvetica Neue Light" charset="0"/>
              <a:cs typeface="Helvetica Neue Light" charset="0"/>
            </a:endParaRPr>
          </a:p>
        </p:txBody>
      </p:sp>
      <p:sp>
        <p:nvSpPr>
          <p:cNvPr id="16" name="TextBox 15"/>
          <p:cNvSpPr txBox="1"/>
          <p:nvPr/>
        </p:nvSpPr>
        <p:spPr>
          <a:xfrm>
            <a:off x="1915224" y="3279946"/>
            <a:ext cx="1888775" cy="276999"/>
          </a:xfrm>
          <a:prstGeom prst="rect">
            <a:avLst/>
          </a:prstGeom>
          <a:noFill/>
        </p:spPr>
        <p:txBody>
          <a:bodyPr wrap="square" rtlCol="0">
            <a:spAutoFit/>
          </a:bodyPr>
          <a:lstStyle/>
          <a:p>
            <a:r>
              <a:rPr lang="en-US" sz="1200" b="1" dirty="0" smtClean="0">
                <a:latin typeface="Helvetica Neue Light" charset="0"/>
                <a:ea typeface="Helvetica Neue Light" charset="0"/>
                <a:cs typeface="Helvetica Neue Light" charset="0"/>
              </a:rPr>
              <a:t>Rebecca Gelfer</a:t>
            </a:r>
            <a:endParaRPr lang="en-US" sz="1200" b="1" dirty="0">
              <a:latin typeface="Helvetica Neue Light" charset="0"/>
              <a:ea typeface="Helvetica Neue Light" charset="0"/>
              <a:cs typeface="Helvetica Neue Light" charset="0"/>
            </a:endParaRPr>
          </a:p>
        </p:txBody>
      </p:sp>
      <p:sp>
        <p:nvSpPr>
          <p:cNvPr id="17" name="TextBox 16"/>
          <p:cNvSpPr txBox="1"/>
          <p:nvPr/>
        </p:nvSpPr>
        <p:spPr>
          <a:xfrm>
            <a:off x="4612737" y="3279945"/>
            <a:ext cx="1888775" cy="276999"/>
          </a:xfrm>
          <a:prstGeom prst="rect">
            <a:avLst/>
          </a:prstGeom>
          <a:noFill/>
        </p:spPr>
        <p:txBody>
          <a:bodyPr wrap="square" rtlCol="0">
            <a:spAutoFit/>
          </a:bodyPr>
          <a:lstStyle/>
          <a:p>
            <a:r>
              <a:rPr lang="en-US" sz="1200" b="1" dirty="0" smtClean="0">
                <a:latin typeface="Helvetica Neue Light" charset="0"/>
                <a:ea typeface="Helvetica Neue Light" charset="0"/>
                <a:cs typeface="Helvetica Neue Light" charset="0"/>
              </a:rPr>
              <a:t>Pranav Reddy</a:t>
            </a:r>
            <a:endParaRPr lang="en-US" sz="1200" b="1" dirty="0">
              <a:latin typeface="Helvetica Neue Light" charset="0"/>
              <a:ea typeface="Helvetica Neue Light" charset="0"/>
              <a:cs typeface="Helvetica Neue Light" charset="0"/>
            </a:endParaRPr>
          </a:p>
        </p:txBody>
      </p:sp>
      <p:sp>
        <p:nvSpPr>
          <p:cNvPr id="18" name="TextBox 17"/>
          <p:cNvSpPr txBox="1"/>
          <p:nvPr/>
        </p:nvSpPr>
        <p:spPr>
          <a:xfrm>
            <a:off x="7258139" y="3279945"/>
            <a:ext cx="1888775" cy="461665"/>
          </a:xfrm>
          <a:prstGeom prst="rect">
            <a:avLst/>
          </a:prstGeom>
          <a:noFill/>
        </p:spPr>
        <p:txBody>
          <a:bodyPr wrap="square" rtlCol="0">
            <a:spAutoFit/>
          </a:bodyPr>
          <a:lstStyle/>
          <a:p>
            <a:r>
              <a:rPr lang="en-US" sz="1200" b="1" dirty="0" smtClean="0">
                <a:latin typeface="Helvetica Neue Light" charset="0"/>
                <a:ea typeface="Helvetica Neue Light" charset="0"/>
                <a:cs typeface="Helvetica Neue Light" charset="0"/>
              </a:rPr>
              <a:t>Louis Lin</a:t>
            </a:r>
          </a:p>
          <a:p>
            <a:r>
              <a:rPr lang="en-US" sz="1200" dirty="0" smtClean="0">
                <a:latin typeface="Helvetica Neue Light" charset="0"/>
                <a:ea typeface="Helvetica Neue Light" charset="0"/>
                <a:cs typeface="Helvetica Neue Light" charset="0"/>
              </a:rPr>
              <a:t>Technology Director</a:t>
            </a:r>
          </a:p>
        </p:txBody>
      </p:sp>
      <p:sp>
        <p:nvSpPr>
          <p:cNvPr id="19" name="TextBox 18"/>
          <p:cNvSpPr txBox="1"/>
          <p:nvPr/>
        </p:nvSpPr>
        <p:spPr>
          <a:xfrm>
            <a:off x="1906676" y="4624772"/>
            <a:ext cx="1888775" cy="276999"/>
          </a:xfrm>
          <a:prstGeom prst="rect">
            <a:avLst/>
          </a:prstGeom>
          <a:noFill/>
        </p:spPr>
        <p:txBody>
          <a:bodyPr wrap="square" rtlCol="0">
            <a:spAutoFit/>
          </a:bodyPr>
          <a:lstStyle/>
          <a:p>
            <a:r>
              <a:rPr lang="en-US" sz="1200" b="1" dirty="0" smtClean="0">
                <a:latin typeface="Helvetica Neue Light" charset="0"/>
                <a:ea typeface="Helvetica Neue Light" charset="0"/>
                <a:cs typeface="Helvetica Neue Light" charset="0"/>
              </a:rPr>
              <a:t>Ben Grau</a:t>
            </a:r>
            <a:endParaRPr lang="en-US" sz="1200" b="1" dirty="0">
              <a:latin typeface="Helvetica Neue Light" charset="0"/>
              <a:ea typeface="Helvetica Neue Light" charset="0"/>
              <a:cs typeface="Helvetica Neue Light" charset="0"/>
            </a:endParaRPr>
          </a:p>
        </p:txBody>
      </p:sp>
      <p:sp>
        <p:nvSpPr>
          <p:cNvPr id="20" name="TextBox 19"/>
          <p:cNvSpPr txBox="1"/>
          <p:nvPr/>
        </p:nvSpPr>
        <p:spPr>
          <a:xfrm>
            <a:off x="4615658" y="4641640"/>
            <a:ext cx="1888775" cy="276999"/>
          </a:xfrm>
          <a:prstGeom prst="rect">
            <a:avLst/>
          </a:prstGeom>
          <a:noFill/>
        </p:spPr>
        <p:txBody>
          <a:bodyPr wrap="square" rtlCol="0">
            <a:spAutoFit/>
          </a:bodyPr>
          <a:lstStyle/>
          <a:p>
            <a:r>
              <a:rPr lang="en-US" sz="1200" b="1" dirty="0" smtClean="0">
                <a:latin typeface="Helvetica Neue Light" charset="0"/>
                <a:ea typeface="Helvetica Neue Light" charset="0"/>
                <a:cs typeface="Helvetica Neue Light" charset="0"/>
              </a:rPr>
              <a:t>Noah Sylvester</a:t>
            </a:r>
            <a:endParaRPr lang="en-US" sz="1200" b="1" dirty="0">
              <a:latin typeface="Helvetica Neue Light" charset="0"/>
              <a:ea typeface="Helvetica Neue Light" charset="0"/>
              <a:cs typeface="Helvetica Neue Light" charset="0"/>
            </a:endParaRPr>
          </a:p>
        </p:txBody>
      </p:sp>
      <p:sp>
        <p:nvSpPr>
          <p:cNvPr id="21" name="TextBox 20"/>
          <p:cNvSpPr txBox="1"/>
          <p:nvPr/>
        </p:nvSpPr>
        <p:spPr>
          <a:xfrm>
            <a:off x="7186450" y="4653641"/>
            <a:ext cx="1888775" cy="461665"/>
          </a:xfrm>
          <a:prstGeom prst="rect">
            <a:avLst/>
          </a:prstGeom>
          <a:noFill/>
        </p:spPr>
        <p:txBody>
          <a:bodyPr wrap="square" rtlCol="0">
            <a:spAutoFit/>
          </a:bodyPr>
          <a:lstStyle/>
          <a:p>
            <a:r>
              <a:rPr lang="en-US" sz="1200" b="1" dirty="0" smtClean="0">
                <a:latin typeface="Helvetica Neue Light" charset="0"/>
                <a:ea typeface="Helvetica Neue Light" charset="0"/>
                <a:cs typeface="Helvetica Neue Light" charset="0"/>
              </a:rPr>
              <a:t>Samantha Shea</a:t>
            </a:r>
          </a:p>
          <a:p>
            <a:r>
              <a:rPr lang="en-US" sz="1200" dirty="0" smtClean="0">
                <a:latin typeface="Helvetica Neue Light" charset="0"/>
                <a:ea typeface="Helvetica Neue Light" charset="0"/>
                <a:cs typeface="Helvetica Neue Light" charset="0"/>
              </a:rPr>
              <a:t>UA Treasurer</a:t>
            </a:r>
            <a:endParaRPr lang="en-US" sz="1200" dirty="0">
              <a:latin typeface="Helvetica Neue Light" charset="0"/>
              <a:ea typeface="Helvetica Neue Light" charset="0"/>
              <a:cs typeface="Helvetica Neue Light" charset="0"/>
            </a:endParaRPr>
          </a:p>
        </p:txBody>
      </p:sp>
      <p:pic>
        <p:nvPicPr>
          <p:cNvPr id="22" name="Picture 21"/>
          <p:cNvPicPr>
            <a:picLocks noChangeAspect="1"/>
          </p:cNvPicPr>
          <p:nvPr/>
        </p:nvPicPr>
        <p:blipFill rotWithShape="1">
          <a:blip r:embed="rId5"/>
          <a:srcRect l="732" t="5902" r="-732" b="14098"/>
          <a:stretch/>
        </p:blipFill>
        <p:spPr>
          <a:xfrm>
            <a:off x="5940864" y="4494029"/>
            <a:ext cx="1244796" cy="1244796"/>
          </a:xfrm>
          <a:prstGeom prst="rect">
            <a:avLst/>
          </a:prstGeom>
        </p:spPr>
      </p:pic>
      <p:pic>
        <p:nvPicPr>
          <p:cNvPr id="23" name="Picture 22"/>
          <p:cNvPicPr>
            <a:picLocks noChangeAspect="1"/>
          </p:cNvPicPr>
          <p:nvPr/>
        </p:nvPicPr>
        <p:blipFill>
          <a:blip r:embed="rId6"/>
          <a:stretch>
            <a:fillRect/>
          </a:stretch>
        </p:blipFill>
        <p:spPr>
          <a:xfrm>
            <a:off x="5944999" y="1625500"/>
            <a:ext cx="1240661" cy="1244796"/>
          </a:xfrm>
          <a:prstGeom prst="rect">
            <a:avLst/>
          </a:prstGeom>
        </p:spPr>
      </p:pic>
      <p:pic>
        <p:nvPicPr>
          <p:cNvPr id="24" name="Picture 23"/>
          <p:cNvPicPr>
            <a:picLocks noChangeAspect="1"/>
          </p:cNvPicPr>
          <p:nvPr/>
        </p:nvPicPr>
        <p:blipFill>
          <a:blip r:embed="rId7"/>
          <a:stretch>
            <a:fillRect/>
          </a:stretch>
        </p:blipFill>
        <p:spPr>
          <a:xfrm>
            <a:off x="677334" y="1628954"/>
            <a:ext cx="1229342" cy="1237891"/>
          </a:xfrm>
          <a:prstGeom prst="rect">
            <a:avLst/>
          </a:prstGeom>
        </p:spPr>
      </p:pic>
      <p:pic>
        <p:nvPicPr>
          <p:cNvPr id="25" name="Picture 24"/>
          <p:cNvPicPr>
            <a:picLocks noChangeAspect="1"/>
          </p:cNvPicPr>
          <p:nvPr/>
        </p:nvPicPr>
        <p:blipFill>
          <a:blip r:embed="rId8"/>
          <a:stretch>
            <a:fillRect/>
          </a:stretch>
        </p:blipFill>
        <p:spPr>
          <a:xfrm>
            <a:off x="3383395" y="1628953"/>
            <a:ext cx="1229342" cy="1237891"/>
          </a:xfrm>
          <a:prstGeom prst="rect">
            <a:avLst/>
          </a:prstGeom>
        </p:spPr>
      </p:pic>
      <p:pic>
        <p:nvPicPr>
          <p:cNvPr id="26" name="Picture 25"/>
          <p:cNvPicPr>
            <a:picLocks noChangeAspect="1"/>
          </p:cNvPicPr>
          <p:nvPr/>
        </p:nvPicPr>
        <p:blipFill>
          <a:blip r:embed="rId9"/>
          <a:stretch>
            <a:fillRect/>
          </a:stretch>
        </p:blipFill>
        <p:spPr>
          <a:xfrm>
            <a:off x="3367941" y="4556043"/>
            <a:ext cx="1244796" cy="1244796"/>
          </a:xfrm>
          <a:prstGeom prst="rect">
            <a:avLst/>
          </a:prstGeom>
        </p:spPr>
      </p:pic>
      <p:pic>
        <p:nvPicPr>
          <p:cNvPr id="27" name="Picture 26"/>
          <p:cNvPicPr>
            <a:picLocks noChangeAspect="1"/>
          </p:cNvPicPr>
          <p:nvPr/>
        </p:nvPicPr>
        <p:blipFill>
          <a:blip r:embed="rId10"/>
          <a:stretch>
            <a:fillRect/>
          </a:stretch>
        </p:blipFill>
        <p:spPr>
          <a:xfrm>
            <a:off x="5937309" y="3123576"/>
            <a:ext cx="1251906" cy="1237024"/>
          </a:xfrm>
          <a:prstGeom prst="rect">
            <a:avLst/>
          </a:prstGeom>
        </p:spPr>
      </p:pic>
      <p:pic>
        <p:nvPicPr>
          <p:cNvPr id="28" name="Picture 27"/>
          <p:cNvPicPr>
            <a:picLocks noChangeAspect="1"/>
          </p:cNvPicPr>
          <p:nvPr/>
        </p:nvPicPr>
        <p:blipFill>
          <a:blip r:embed="rId11"/>
          <a:stretch>
            <a:fillRect/>
          </a:stretch>
        </p:blipFill>
        <p:spPr>
          <a:xfrm>
            <a:off x="665866" y="4554933"/>
            <a:ext cx="1237889" cy="1245906"/>
          </a:xfrm>
          <a:prstGeom prst="rect">
            <a:avLst/>
          </a:prstGeom>
        </p:spPr>
      </p:pic>
    </p:spTree>
    <p:extLst>
      <p:ext uri="{BB962C8B-B14F-4D97-AF65-F5344CB8AC3E}">
        <p14:creationId xmlns:p14="http://schemas.microsoft.com/office/powerpoint/2010/main" val="902140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latin typeface="Helvetica Neue Light" charset="0"/>
                <a:ea typeface="Helvetica Neue Light" charset="0"/>
                <a:cs typeface="Helvetica Neue Light" charset="0"/>
              </a:rPr>
              <a:t>Board Turnover Reminders</a:t>
            </a:r>
            <a:endParaRPr lang="en-US" dirty="0">
              <a:solidFill>
                <a:schemeClr val="accent2"/>
              </a:solidFill>
              <a:latin typeface="Helvetica Neue Light" charset="0"/>
              <a:ea typeface="Helvetica Neue Light" charset="0"/>
              <a:cs typeface="Helvetica Neue Light" charset="0"/>
            </a:endParaRPr>
          </a:p>
        </p:txBody>
      </p:sp>
      <p:sp>
        <p:nvSpPr>
          <p:cNvPr id="3" name="Content Placeholder 2"/>
          <p:cNvSpPr>
            <a:spLocks noGrp="1"/>
          </p:cNvSpPr>
          <p:nvPr>
            <p:ph idx="1"/>
          </p:nvPr>
        </p:nvSpPr>
        <p:spPr>
          <a:xfrm>
            <a:off x="677334" y="1532758"/>
            <a:ext cx="8596668" cy="3880773"/>
          </a:xfrm>
        </p:spPr>
        <p:txBody>
          <a:bodyPr/>
          <a:lstStyle/>
          <a:p>
            <a:r>
              <a:rPr lang="en-US" dirty="0" smtClean="0">
                <a:latin typeface="Helvetica Neue Light" charset="0"/>
                <a:ea typeface="Helvetica Neue Light" charset="0"/>
                <a:cs typeface="Helvetica Neue Light" charset="0"/>
              </a:rPr>
              <a:t>If your group has had or will have a board turnover, we ask that you complete the following items:</a:t>
            </a:r>
          </a:p>
          <a:p>
            <a:pPr lvl="1"/>
            <a:r>
              <a:rPr lang="en-US" dirty="0" smtClean="0">
                <a:latin typeface="Helvetica Neue Light" charset="0"/>
                <a:ea typeface="Helvetica Neue Light" charset="0"/>
                <a:cs typeface="Helvetica Neue Light" charset="0"/>
              </a:rPr>
              <a:t>Appoint a designated </a:t>
            </a:r>
            <a:r>
              <a:rPr lang="en-US" b="1" dirty="0" smtClean="0">
                <a:latin typeface="Helvetica Neue Light" charset="0"/>
                <a:ea typeface="Helvetica Neue Light" charset="0"/>
                <a:cs typeface="Helvetica Neue Light" charset="0"/>
              </a:rPr>
              <a:t>SAC representative</a:t>
            </a:r>
          </a:p>
          <a:p>
            <a:pPr lvl="1"/>
            <a:r>
              <a:rPr lang="en-US" dirty="0" smtClean="0">
                <a:latin typeface="Helvetica Neue Light" charset="0"/>
                <a:ea typeface="Helvetica Neue Light" charset="0"/>
                <a:cs typeface="Helvetica Neue Light" charset="0"/>
              </a:rPr>
              <a:t>Instruct your new Treasurer/SAC Rep on the </a:t>
            </a:r>
            <a:r>
              <a:rPr lang="en-US" b="1" dirty="0" smtClean="0">
                <a:latin typeface="Helvetica Neue Light" charset="0"/>
                <a:ea typeface="Helvetica Neue Light" charset="0"/>
                <a:cs typeface="Helvetica Neue Light" charset="0"/>
              </a:rPr>
              <a:t>Spring GBM calendar </a:t>
            </a:r>
            <a:r>
              <a:rPr lang="en-US" dirty="0" smtClean="0">
                <a:latin typeface="Helvetica Neue Light" charset="0"/>
                <a:ea typeface="Helvetica Neue Light" charset="0"/>
                <a:cs typeface="Helvetica Neue Light" charset="0"/>
              </a:rPr>
              <a:t>and the de-recognition policies of SAC</a:t>
            </a:r>
          </a:p>
          <a:p>
            <a:pPr lvl="1"/>
            <a:r>
              <a:rPr lang="en-US" dirty="0" smtClean="0">
                <a:latin typeface="Helvetica Neue Light" charset="0"/>
                <a:ea typeface="Helvetica Neue Light" charset="0"/>
                <a:cs typeface="Helvetica Neue Light" charset="0"/>
              </a:rPr>
              <a:t>Introduce your new Treasurer to your </a:t>
            </a:r>
            <a:r>
              <a:rPr lang="en-US" b="1" dirty="0" smtClean="0">
                <a:latin typeface="Helvetica Neue Light" charset="0"/>
                <a:ea typeface="Helvetica Neue Light" charset="0"/>
                <a:cs typeface="Helvetica Neue Light" charset="0"/>
              </a:rPr>
              <a:t>Financial Coordinator </a:t>
            </a:r>
            <a:r>
              <a:rPr lang="en-US" dirty="0" smtClean="0">
                <a:latin typeface="Helvetica Neue Light" charset="0"/>
                <a:ea typeface="Helvetica Neue Light" charset="0"/>
                <a:cs typeface="Helvetica Neue Light" charset="0"/>
              </a:rPr>
              <a:t>in the Office of Student Affairs</a:t>
            </a:r>
          </a:p>
          <a:p>
            <a:pPr lvl="1"/>
            <a:r>
              <a:rPr lang="en-US" dirty="0" smtClean="0">
                <a:latin typeface="Helvetica Neue Light" charset="0"/>
                <a:ea typeface="Helvetica Neue Light" charset="0"/>
                <a:cs typeface="Helvetica Neue Light" charset="0"/>
              </a:rPr>
              <a:t>Add members of your new board to the </a:t>
            </a:r>
            <a:r>
              <a:rPr lang="en-US" b="1" dirty="0" smtClean="0">
                <a:latin typeface="Helvetica Neue Light" charset="0"/>
                <a:ea typeface="Helvetica Neue Light" charset="0"/>
                <a:cs typeface="Helvetica Neue Light" charset="0"/>
                <a:hlinkClick r:id="rId2" invalidUrl="https://sacfunded.net/updates?category=Homepage Button"/>
              </a:rPr>
              <a:t>SAC Listserv</a:t>
            </a:r>
            <a:endParaRPr lang="en-US" dirty="0" smtClean="0">
              <a:solidFill>
                <a:srgbClr val="FF0000"/>
              </a:solidFill>
              <a:latin typeface="Helvetica Neue Light" charset="0"/>
              <a:ea typeface="Helvetica Neue Light" charset="0"/>
              <a:cs typeface="Helvetica Neue Light" charset="0"/>
            </a:endParaRPr>
          </a:p>
          <a:p>
            <a:pPr lvl="1"/>
            <a:r>
              <a:rPr lang="en-US" dirty="0" smtClean="0">
                <a:latin typeface="Helvetica Neue Light" charset="0"/>
                <a:ea typeface="Helvetica Neue Light" charset="0"/>
                <a:cs typeface="Helvetica Neue Light" charset="0"/>
              </a:rPr>
              <a:t>Update your group’s </a:t>
            </a:r>
            <a:r>
              <a:rPr lang="en-US" b="1" dirty="0" smtClean="0">
                <a:latin typeface="Helvetica Neue Light" charset="0"/>
                <a:ea typeface="Helvetica Neue Light" charset="0"/>
                <a:cs typeface="Helvetica Neue Light" charset="0"/>
              </a:rPr>
              <a:t>primary contact </a:t>
            </a:r>
            <a:r>
              <a:rPr lang="en-US" dirty="0" smtClean="0">
                <a:latin typeface="Helvetica Neue Light" charset="0"/>
                <a:ea typeface="Helvetica Neue Light" charset="0"/>
                <a:cs typeface="Helvetica Neue Light" charset="0"/>
              </a:rPr>
              <a:t>by emailing your </a:t>
            </a:r>
            <a:r>
              <a:rPr lang="en-US" b="1" dirty="0" smtClean="0">
                <a:latin typeface="Helvetica Neue Light" charset="0"/>
                <a:ea typeface="Helvetica Neue Light" charset="0"/>
                <a:cs typeface="Helvetica Neue Light" charset="0"/>
                <a:hlinkClick r:id="rId3"/>
              </a:rPr>
              <a:t>liaison</a:t>
            </a:r>
            <a:endParaRPr lang="en-US" b="1" dirty="0">
              <a:solidFill>
                <a:srgbClr val="FF0000"/>
              </a:solidFill>
              <a:latin typeface="Helvetica Neue Light" charset="0"/>
              <a:ea typeface="Helvetica Neue Light" charset="0"/>
              <a:cs typeface="Helvetica Neue Light"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0702" y="5620002"/>
            <a:ext cx="1316634" cy="1223329"/>
          </a:xfrm>
          <a:prstGeom prst="rect">
            <a:avLst/>
          </a:prstGeom>
        </p:spPr>
      </p:pic>
    </p:spTree>
    <p:extLst>
      <p:ext uri="{BB962C8B-B14F-4D97-AF65-F5344CB8AC3E}">
        <p14:creationId xmlns:p14="http://schemas.microsoft.com/office/powerpoint/2010/main" val="713757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latin typeface="Helvetica Neue Light" charset="0"/>
                <a:ea typeface="Helvetica Neue Light" charset="0"/>
                <a:cs typeface="Helvetica Neue Light" charset="0"/>
              </a:rPr>
              <a:t>B</a:t>
            </a:r>
            <a:r>
              <a:rPr lang="en-US" dirty="0" smtClean="0">
                <a:solidFill>
                  <a:schemeClr val="accent2"/>
                </a:solidFill>
                <a:latin typeface="Helvetica Neue Light" charset="0"/>
                <a:ea typeface="Helvetica Neue Light" charset="0"/>
                <a:cs typeface="Helvetica Neue Light" charset="0"/>
              </a:rPr>
              <a:t>udget &amp; Allocations</a:t>
            </a:r>
            <a:r>
              <a:rPr lang="en-US" dirty="0" smtClean="0">
                <a:solidFill>
                  <a:schemeClr val="accent2"/>
                </a:solidFill>
                <a:latin typeface="Helvetica Neue Light" charset="0"/>
                <a:ea typeface="Helvetica Neue Light" charset="0"/>
                <a:cs typeface="Helvetica Neue Light" charset="0"/>
              </a:rPr>
              <a:t> Update</a:t>
            </a:r>
            <a:endParaRPr lang="en-US" dirty="0">
              <a:solidFill>
                <a:schemeClr val="accent2"/>
              </a:solidFill>
              <a:latin typeface="Helvetica Neue Light" charset="0"/>
              <a:ea typeface="Helvetica Neue Light" charset="0"/>
              <a:cs typeface="Helvetica Neue Light" charset="0"/>
            </a:endParaRPr>
          </a:p>
        </p:txBody>
      </p:sp>
      <p:sp>
        <p:nvSpPr>
          <p:cNvPr id="3" name="Content Placeholder 2"/>
          <p:cNvSpPr>
            <a:spLocks noGrp="1"/>
          </p:cNvSpPr>
          <p:nvPr>
            <p:ph idx="1"/>
          </p:nvPr>
        </p:nvSpPr>
        <p:spPr>
          <a:xfrm>
            <a:off x="677334" y="1532758"/>
            <a:ext cx="8979622" cy="3880773"/>
          </a:xfrm>
        </p:spPr>
        <p:txBody>
          <a:bodyPr/>
          <a:lstStyle/>
          <a:p>
            <a:r>
              <a:rPr lang="en-US" dirty="0" smtClean="0">
                <a:solidFill>
                  <a:schemeClr val="tx1"/>
                </a:solidFill>
                <a:latin typeface="Helvetica Neue Light" charset="0"/>
                <a:ea typeface="Helvetica Neue Light" charset="0"/>
                <a:cs typeface="Helvetica Neue Light" charset="0"/>
              </a:rPr>
              <a:t>B&amp;A is complete!</a:t>
            </a:r>
          </a:p>
          <a:p>
            <a:r>
              <a:rPr lang="en-US" dirty="0" smtClean="0">
                <a:solidFill>
                  <a:schemeClr val="tx1"/>
                </a:solidFill>
                <a:latin typeface="Helvetica Neue Light" charset="0"/>
                <a:ea typeface="Helvetica Neue Light" charset="0"/>
                <a:cs typeface="Helvetica Neue Light" charset="0"/>
              </a:rPr>
              <a:t>Over the last weekend, SAC Exec allocated more than $700,000 to all of your groups!</a:t>
            </a:r>
          </a:p>
          <a:p>
            <a:r>
              <a:rPr lang="en-US" dirty="0" smtClean="0">
                <a:solidFill>
                  <a:schemeClr val="tx1"/>
                </a:solidFill>
                <a:latin typeface="Helvetica Neue Light" charset="0"/>
                <a:ea typeface="Helvetica Neue Light" charset="0"/>
                <a:cs typeface="Helvetica Neue Light" charset="0"/>
              </a:rPr>
              <a:t>We considered the requests, funding guidelines, and past spending in budget categories. If groups were found to have not spent funds consistently over previous years, groups were not reallocated funds. </a:t>
            </a:r>
          </a:p>
          <a:p>
            <a:r>
              <a:rPr lang="en-US" dirty="0" smtClean="0">
                <a:solidFill>
                  <a:schemeClr val="tx1"/>
                </a:solidFill>
                <a:latin typeface="Helvetica Neue Light" charset="0"/>
                <a:ea typeface="Helvetica Neue Light" charset="0"/>
                <a:cs typeface="Helvetica Neue Light" charset="0"/>
              </a:rPr>
              <a:t>If you have any questions about the B&amp;A process, email me at </a:t>
            </a:r>
            <a:r>
              <a:rPr lang="en-US" dirty="0" smtClean="0">
                <a:solidFill>
                  <a:schemeClr val="tx1"/>
                </a:solidFill>
                <a:latin typeface="Helvetica Neue Light" charset="0"/>
                <a:ea typeface="Helvetica Neue Light" charset="0"/>
                <a:cs typeface="Helvetica Neue Light" charset="0"/>
                <a:hlinkClick r:id="rId2"/>
              </a:rPr>
              <a:t>chair@sacfunded.net</a:t>
            </a:r>
            <a:r>
              <a:rPr lang="en-US" dirty="0" smtClean="0">
                <a:solidFill>
                  <a:schemeClr val="tx1"/>
                </a:solidFill>
                <a:latin typeface="Helvetica Neue Light" charset="0"/>
                <a:ea typeface="Helvetica Neue Light" charset="0"/>
                <a:cs typeface="Helvetica Neue Light" charset="0"/>
              </a:rPr>
              <a:t>. </a:t>
            </a:r>
          </a:p>
          <a:p>
            <a:r>
              <a:rPr lang="en-US" dirty="0" smtClean="0">
                <a:solidFill>
                  <a:schemeClr val="tx1"/>
                </a:solidFill>
                <a:latin typeface="Helvetica Neue Light" charset="0"/>
                <a:ea typeface="Helvetica Neue Light" charset="0"/>
                <a:cs typeface="Helvetica Neue Light" charset="0"/>
              </a:rPr>
              <a:t>SAC Budget Breakdown:</a:t>
            </a:r>
            <a:endParaRPr lang="en-US" dirty="0">
              <a:solidFill>
                <a:schemeClr val="tx1"/>
              </a:solidFill>
              <a:latin typeface="Helvetica Neue Light" charset="0"/>
              <a:ea typeface="Helvetica Neue Light" charset="0"/>
              <a:cs typeface="Helvetica Neue Light"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0702" y="5620002"/>
            <a:ext cx="1316634" cy="1223329"/>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045608637"/>
              </p:ext>
            </p:extLst>
          </p:nvPr>
        </p:nvGraphicFramePr>
        <p:xfrm>
          <a:off x="2909801" y="4163006"/>
          <a:ext cx="4131734" cy="2263987"/>
        </p:xfrm>
        <a:graphic>
          <a:graphicData uri="http://schemas.openxmlformats.org/drawingml/2006/table">
            <a:tbl>
              <a:tblPr firstRow="1" bandRow="1">
                <a:tableStyleId>{5C22544A-7EE6-4342-B048-85BDC9FD1C3A}</a:tableStyleId>
              </a:tblPr>
              <a:tblGrid>
                <a:gridCol w="1831532"/>
                <a:gridCol w="2300202"/>
              </a:tblGrid>
              <a:tr h="281094">
                <a:tc>
                  <a:txBody>
                    <a:bodyPr/>
                    <a:lstStyle/>
                    <a:p>
                      <a:r>
                        <a:rPr lang="en-US" sz="1400" b="0" i="0" dirty="0" smtClean="0">
                          <a:latin typeface="Helvetica Neue Light" charset="0"/>
                          <a:ea typeface="Helvetica Neue Light" charset="0"/>
                          <a:cs typeface="Helvetica Neue Light" charset="0"/>
                        </a:rPr>
                        <a:t>Item</a:t>
                      </a:r>
                      <a:endParaRPr lang="en-US" sz="1400" b="0" i="0" dirty="0">
                        <a:latin typeface="Helvetica Neue Light" charset="0"/>
                        <a:ea typeface="Helvetica Neue Light" charset="0"/>
                        <a:cs typeface="Helvetica Neue Light" charset="0"/>
                      </a:endParaRPr>
                    </a:p>
                  </a:txBody>
                  <a:tcPr/>
                </a:tc>
                <a:tc>
                  <a:txBody>
                    <a:bodyPr/>
                    <a:lstStyle/>
                    <a:p>
                      <a:r>
                        <a:rPr lang="en-US" sz="1400" b="0" i="0" dirty="0" smtClean="0">
                          <a:latin typeface="Helvetica Neue Light" charset="0"/>
                          <a:ea typeface="Helvetica Neue Light" charset="0"/>
                          <a:cs typeface="Helvetica Neue Light" charset="0"/>
                        </a:rPr>
                        <a:t>Amount</a:t>
                      </a:r>
                      <a:endParaRPr lang="en-US" sz="1400" b="0" i="0" dirty="0">
                        <a:latin typeface="Helvetica Neue Light" charset="0"/>
                        <a:ea typeface="Helvetica Neue Light" charset="0"/>
                        <a:cs typeface="Helvetica Neue Light" charset="0"/>
                      </a:endParaRPr>
                    </a:p>
                  </a:txBody>
                  <a:tcPr/>
                </a:tc>
              </a:tr>
              <a:tr h="333587">
                <a:tc>
                  <a:txBody>
                    <a:bodyPr/>
                    <a:lstStyle/>
                    <a:p>
                      <a:r>
                        <a:rPr lang="en-US" sz="1400" b="0" i="0" dirty="0" smtClean="0">
                          <a:latin typeface="Helvetica Neue Light" charset="0"/>
                          <a:ea typeface="Helvetica Neue Light" charset="0"/>
                          <a:cs typeface="Helvetica Neue Light" charset="0"/>
                        </a:rPr>
                        <a:t>Annual Allocations</a:t>
                      </a:r>
                      <a:endParaRPr lang="en-US" sz="1400" b="0" i="0" dirty="0">
                        <a:latin typeface="Helvetica Neue Light" charset="0"/>
                        <a:ea typeface="Helvetica Neue Light" charset="0"/>
                        <a:cs typeface="Helvetica Neue Light" charset="0"/>
                      </a:endParaRPr>
                    </a:p>
                  </a:txBody>
                  <a:tcPr/>
                </a:tc>
                <a:tc>
                  <a:txBody>
                    <a:bodyPr/>
                    <a:lstStyle/>
                    <a:p>
                      <a:r>
                        <a:rPr lang="en-US" sz="1400" b="0" i="0" dirty="0" smtClean="0">
                          <a:latin typeface="Helvetica Neue Light" charset="0"/>
                          <a:ea typeface="Helvetica Neue Light" charset="0"/>
                          <a:cs typeface="Helvetica Neue Light" charset="0"/>
                        </a:rPr>
                        <a:t>792,050</a:t>
                      </a:r>
                      <a:endParaRPr lang="en-US" sz="1400" b="0" i="0" dirty="0">
                        <a:latin typeface="Helvetica Neue Light" charset="0"/>
                        <a:ea typeface="Helvetica Neue Light" charset="0"/>
                        <a:cs typeface="Helvetica Neue Light" charset="0"/>
                      </a:endParaRPr>
                    </a:p>
                  </a:txBody>
                  <a:tcPr/>
                </a:tc>
              </a:tr>
              <a:tr h="338667">
                <a:tc>
                  <a:txBody>
                    <a:bodyPr/>
                    <a:lstStyle/>
                    <a:p>
                      <a:r>
                        <a:rPr lang="en-US" sz="1400" b="0" i="0" dirty="0" smtClean="0">
                          <a:latin typeface="Helvetica Neue Light" charset="0"/>
                          <a:ea typeface="Helvetica Neue Light" charset="0"/>
                          <a:cs typeface="Helvetica Neue Light" charset="0"/>
                        </a:rPr>
                        <a:t>Contingency</a:t>
                      </a:r>
                      <a:endParaRPr lang="en-US" sz="1400" b="0" i="0" dirty="0">
                        <a:latin typeface="Helvetica Neue Light" charset="0"/>
                        <a:ea typeface="Helvetica Neue Light" charset="0"/>
                        <a:cs typeface="Helvetica Neue Light" charset="0"/>
                      </a:endParaRPr>
                    </a:p>
                  </a:txBody>
                  <a:tcPr/>
                </a:tc>
                <a:tc>
                  <a:txBody>
                    <a:bodyPr/>
                    <a:lstStyle/>
                    <a:p>
                      <a:r>
                        <a:rPr lang="en-US" sz="1400" b="0" i="0" dirty="0" smtClean="0">
                          <a:latin typeface="Helvetica Neue Light" charset="0"/>
                          <a:ea typeface="Helvetica Neue Light" charset="0"/>
                          <a:cs typeface="Helvetica Neue Light" charset="0"/>
                        </a:rPr>
                        <a:t>197,463</a:t>
                      </a:r>
                      <a:endParaRPr lang="en-US" sz="1400" b="0" i="0" dirty="0">
                        <a:latin typeface="Helvetica Neue Light" charset="0"/>
                        <a:ea typeface="Helvetica Neue Light" charset="0"/>
                        <a:cs typeface="Helvetica Neue Light" charset="0"/>
                      </a:endParaRPr>
                    </a:p>
                  </a:txBody>
                  <a:tcPr/>
                </a:tc>
              </a:tr>
              <a:tr h="338666">
                <a:tc>
                  <a:txBody>
                    <a:bodyPr/>
                    <a:lstStyle/>
                    <a:p>
                      <a:r>
                        <a:rPr lang="en-US" sz="1400" b="0" i="0" dirty="0" smtClean="0">
                          <a:latin typeface="Helvetica Neue Light" charset="0"/>
                          <a:ea typeface="Helvetica Neue Light" charset="0"/>
                          <a:cs typeface="Helvetica Neue Light" charset="0"/>
                        </a:rPr>
                        <a:t>PAC Facilities</a:t>
                      </a:r>
                      <a:endParaRPr lang="en-US" sz="1400" b="0" i="0" dirty="0">
                        <a:latin typeface="Helvetica Neue Light" charset="0"/>
                        <a:ea typeface="Helvetica Neue Light" charset="0"/>
                        <a:cs typeface="Helvetica Neue Light" charset="0"/>
                      </a:endParaRPr>
                    </a:p>
                  </a:txBody>
                  <a:tcPr/>
                </a:tc>
                <a:tc>
                  <a:txBody>
                    <a:bodyPr/>
                    <a:lstStyle/>
                    <a:p>
                      <a:r>
                        <a:rPr lang="en-US" sz="1400" b="0" i="0" dirty="0" smtClean="0">
                          <a:latin typeface="Helvetica Neue Light" charset="0"/>
                          <a:ea typeface="Helvetica Neue Light" charset="0"/>
                          <a:cs typeface="Helvetica Neue Light" charset="0"/>
                        </a:rPr>
                        <a:t>230,062</a:t>
                      </a:r>
                      <a:endParaRPr lang="en-US" sz="1400" b="0" i="0" dirty="0">
                        <a:latin typeface="Helvetica Neue Light" charset="0"/>
                        <a:ea typeface="Helvetica Neue Light" charset="0"/>
                        <a:cs typeface="Helvetica Neue Light" charset="0"/>
                      </a:endParaRPr>
                    </a:p>
                  </a:txBody>
                  <a:tcPr/>
                </a:tc>
              </a:tr>
              <a:tr h="321734">
                <a:tc>
                  <a:txBody>
                    <a:bodyPr/>
                    <a:lstStyle/>
                    <a:p>
                      <a:r>
                        <a:rPr lang="en-US" sz="1400" b="0" i="0" dirty="0" smtClean="0">
                          <a:latin typeface="Helvetica Neue Light" charset="0"/>
                          <a:ea typeface="Helvetica Neue Light" charset="0"/>
                          <a:cs typeface="Helvetica Neue Light" charset="0"/>
                        </a:rPr>
                        <a:t>PAC Shop</a:t>
                      </a:r>
                      <a:endParaRPr lang="en-US" sz="1400" b="0" i="0" dirty="0">
                        <a:latin typeface="Helvetica Neue Light" charset="0"/>
                        <a:ea typeface="Helvetica Neue Light" charset="0"/>
                        <a:cs typeface="Helvetica Neue Light" charset="0"/>
                      </a:endParaRPr>
                    </a:p>
                  </a:txBody>
                  <a:tcPr/>
                </a:tc>
                <a:tc>
                  <a:txBody>
                    <a:bodyPr/>
                    <a:lstStyle/>
                    <a:p>
                      <a:r>
                        <a:rPr lang="en-US" sz="1400" b="0" i="0" dirty="0" smtClean="0">
                          <a:latin typeface="Helvetica Neue Light" charset="0"/>
                          <a:ea typeface="Helvetica Neue Light" charset="0"/>
                          <a:cs typeface="Helvetica Neue Light" charset="0"/>
                        </a:rPr>
                        <a:t>83,845</a:t>
                      </a:r>
                      <a:endParaRPr lang="en-US" sz="1400" b="0" i="0" dirty="0">
                        <a:latin typeface="Helvetica Neue Light" charset="0"/>
                        <a:ea typeface="Helvetica Neue Light" charset="0"/>
                        <a:cs typeface="Helvetica Neue Light" charset="0"/>
                      </a:endParaRPr>
                    </a:p>
                  </a:txBody>
                  <a:tcPr/>
                </a:tc>
              </a:tr>
              <a:tr h="321733">
                <a:tc>
                  <a:txBody>
                    <a:bodyPr/>
                    <a:lstStyle/>
                    <a:p>
                      <a:r>
                        <a:rPr lang="en-US" sz="1400" b="0" i="0" dirty="0" smtClean="0">
                          <a:latin typeface="Helvetica Neue Light" charset="0"/>
                          <a:ea typeface="Helvetica Neue Light" charset="0"/>
                          <a:cs typeface="Helvetica Neue Light" charset="0"/>
                        </a:rPr>
                        <a:t>SA</a:t>
                      </a:r>
                      <a:r>
                        <a:rPr lang="en-US" sz="1400" b="0" i="0" baseline="0" dirty="0" smtClean="0">
                          <a:latin typeface="Helvetica Neue Light" charset="0"/>
                          <a:ea typeface="Helvetica Neue Light" charset="0"/>
                          <a:cs typeface="Helvetica Neue Light" charset="0"/>
                        </a:rPr>
                        <a:t>C Admin</a:t>
                      </a:r>
                      <a:endParaRPr lang="en-US" sz="1400" b="0" i="0" dirty="0">
                        <a:latin typeface="Helvetica Neue Light" charset="0"/>
                        <a:ea typeface="Helvetica Neue Light" charset="0"/>
                        <a:cs typeface="Helvetica Neue Light" charset="0"/>
                      </a:endParaRPr>
                    </a:p>
                  </a:txBody>
                  <a:tcPr/>
                </a:tc>
                <a:tc>
                  <a:txBody>
                    <a:bodyPr/>
                    <a:lstStyle/>
                    <a:p>
                      <a:r>
                        <a:rPr lang="en-US" sz="1400" b="0" i="0" dirty="0" smtClean="0">
                          <a:latin typeface="Helvetica Neue Light" charset="0"/>
                          <a:ea typeface="Helvetica Neue Light" charset="0"/>
                          <a:cs typeface="Helvetica Neue Light" charset="0"/>
                        </a:rPr>
                        <a:t>13,000</a:t>
                      </a:r>
                      <a:endParaRPr lang="en-US" sz="1400" b="0" i="0" dirty="0">
                        <a:latin typeface="Helvetica Neue Light" charset="0"/>
                        <a:ea typeface="Helvetica Neue Light" charset="0"/>
                        <a:cs typeface="Helvetica Neue Light" charset="0"/>
                      </a:endParaRPr>
                    </a:p>
                  </a:txBody>
                  <a:tcPr/>
                </a:tc>
              </a:tr>
              <a:tr h="0">
                <a:tc>
                  <a:txBody>
                    <a:bodyPr/>
                    <a:lstStyle/>
                    <a:p>
                      <a:r>
                        <a:rPr lang="en-US" sz="1400" b="0" i="0" dirty="0" smtClean="0">
                          <a:latin typeface="Helvetica Neue Light" charset="0"/>
                          <a:ea typeface="Helvetica Neue Light" charset="0"/>
                          <a:cs typeface="Helvetica Neue Light" charset="0"/>
                        </a:rPr>
                        <a:t>Total</a:t>
                      </a:r>
                      <a:endParaRPr lang="en-US" sz="1400" b="0" i="0" dirty="0">
                        <a:latin typeface="Helvetica Neue Light" charset="0"/>
                        <a:ea typeface="Helvetica Neue Light" charset="0"/>
                        <a:cs typeface="Helvetica Neue Light" charset="0"/>
                      </a:endParaRPr>
                    </a:p>
                  </a:txBody>
                  <a:tcPr/>
                </a:tc>
                <a:tc>
                  <a:txBody>
                    <a:bodyPr/>
                    <a:lstStyle/>
                    <a:p>
                      <a:r>
                        <a:rPr lang="en-US" sz="1400" b="0" i="0" dirty="0" smtClean="0">
                          <a:latin typeface="Helvetica Neue Light" charset="0"/>
                          <a:ea typeface="Helvetica Neue Light" charset="0"/>
                          <a:cs typeface="Helvetica Neue Light" charset="0"/>
                        </a:rPr>
                        <a:t>1,316,420</a:t>
                      </a:r>
                      <a:endParaRPr lang="en-US" sz="1400" b="0" i="0" dirty="0">
                        <a:latin typeface="Helvetica Neue Light" charset="0"/>
                        <a:ea typeface="Helvetica Neue Light" charset="0"/>
                        <a:cs typeface="Helvetica Neue Light" charset="0"/>
                      </a:endParaRPr>
                    </a:p>
                  </a:txBody>
                  <a:tcPr/>
                </a:tc>
              </a:tr>
            </a:tbl>
          </a:graphicData>
        </a:graphic>
      </p:graphicFrame>
    </p:spTree>
    <p:extLst>
      <p:ext uri="{BB962C8B-B14F-4D97-AF65-F5344CB8AC3E}">
        <p14:creationId xmlns:p14="http://schemas.microsoft.com/office/powerpoint/2010/main" val="103945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20496</TotalTime>
  <Words>1608</Words>
  <Application>Microsoft Macintosh PowerPoint</Application>
  <PresentationFormat>Widescreen</PresentationFormat>
  <Paragraphs>224</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Calibri</vt:lpstr>
      <vt:lpstr>Helvetica Neue</vt:lpstr>
      <vt:lpstr>Helvetica Neue Light</vt:lpstr>
      <vt:lpstr>Trebuchet MS</vt:lpstr>
      <vt:lpstr>Wingdings 3</vt:lpstr>
      <vt:lpstr>Arial</vt:lpstr>
      <vt:lpstr>Facet</vt:lpstr>
      <vt:lpstr>Student Activities Council  General Body Meeting</vt:lpstr>
      <vt:lpstr>Agenda Overview</vt:lpstr>
      <vt:lpstr>Guest Announcements</vt:lpstr>
      <vt:lpstr>Open Forum</vt:lpstr>
      <vt:lpstr>Open Forum</vt:lpstr>
      <vt:lpstr>SAC Announcements</vt:lpstr>
      <vt:lpstr>Welcome to New Exec!</vt:lpstr>
      <vt:lpstr>Board Turnover Reminders</vt:lpstr>
      <vt:lpstr>Budget &amp; Allocations Update</vt:lpstr>
      <vt:lpstr>Updates to Guidelines</vt:lpstr>
      <vt:lpstr>Appeals Process &amp; Timeline</vt:lpstr>
      <vt:lpstr>Constitutional Amendments</vt:lpstr>
      <vt:lpstr>Procedure</vt:lpstr>
      <vt:lpstr>Amendments and Ratification</vt:lpstr>
      <vt:lpstr>Amendments and Ratification</vt:lpstr>
      <vt:lpstr>Amendments and Ratification</vt:lpstr>
      <vt:lpstr>Amendments and Ratification</vt:lpstr>
      <vt:lpstr>Amendments and Ratification</vt:lpstr>
      <vt:lpstr>Amendments and Ratification</vt:lpstr>
      <vt:lpstr>Amendments and Ratification</vt:lpstr>
      <vt:lpstr>Executive Report</vt:lpstr>
      <vt:lpstr>Executive Report</vt:lpstr>
      <vt:lpstr>Executive Report</vt:lpstr>
      <vt:lpstr>Spring GBM Dates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Activities Council  General Body Meeting</dc:title>
  <dc:creator>Michael Krone</dc:creator>
  <cp:lastModifiedBy>Michael Krone</cp:lastModifiedBy>
  <cp:revision>72</cp:revision>
  <cp:lastPrinted>2017-12-06T01:49:47Z</cp:lastPrinted>
  <dcterms:created xsi:type="dcterms:W3CDTF">2017-12-04T21:33:21Z</dcterms:created>
  <dcterms:modified xsi:type="dcterms:W3CDTF">2018-03-26T21:02:42Z</dcterms:modified>
</cp:coreProperties>
</file>