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1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66" r:id="rId9"/>
    <p:sldId id="262" r:id="rId10"/>
    <p:sldId id="264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4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34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7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95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1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6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4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0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CCDB-3C33-A540-82A5-CC6DE8863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General Body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7F57C-58C4-3843-AD0B-A06914C14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7,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0B2E9-0E59-0C42-849B-A0065CE0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090" y="4553246"/>
            <a:ext cx="1955799" cy="19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DB-0555-3849-99A0-7B37EFCC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Re-recognition &amp; Regular Contingency Requests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1D5F18-1D8A-EB4E-AC21-320B1553A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35958"/>
              </p:ext>
            </p:extLst>
          </p:nvPr>
        </p:nvGraphicFramePr>
        <p:xfrm>
          <a:off x="677334" y="2239010"/>
          <a:ext cx="958680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02">
                  <a:extLst>
                    <a:ext uri="{9D8B030D-6E8A-4147-A177-3AD203B41FA5}">
                      <a16:colId xmlns:a16="http://schemas.microsoft.com/office/drawing/2014/main" val="3805010658"/>
                    </a:ext>
                  </a:extLst>
                </a:gridCol>
                <a:gridCol w="3195602">
                  <a:extLst>
                    <a:ext uri="{9D8B030D-6E8A-4147-A177-3AD203B41FA5}">
                      <a16:colId xmlns:a16="http://schemas.microsoft.com/office/drawing/2014/main" val="116404723"/>
                    </a:ext>
                  </a:extLst>
                </a:gridCol>
                <a:gridCol w="3195602">
                  <a:extLst>
                    <a:ext uri="{9D8B030D-6E8A-4147-A177-3AD203B41FA5}">
                      <a16:colId xmlns:a16="http://schemas.microsoft.com/office/drawing/2014/main" val="2245125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SAC’s 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7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Biochemistry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600 in H/S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900 in T/C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For 3 more speakers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 because both already at cap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82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TedX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1637 in T/C for multiple speakers’ travel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1242 because one speaker wanted 895 and cap is 500 per speaker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74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Penn Jazz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 in T/C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480 in H/S for instrument repair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480 in H/S to repair instrument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63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Debate Society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5990 in T/C to attend 2 competitions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4254 = 1650 in registration + 60% of 4340 in travel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34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2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4ECE-525D-9F40-A382-3614943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Re-recognition &amp; Regular Contingency Requests</a:t>
            </a:r>
            <a:endParaRPr lang="en-US" sz="4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3AB68A-CC6E-E244-81DC-E3F7309E7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68682"/>
              </p:ext>
            </p:extLst>
          </p:nvPr>
        </p:nvGraphicFramePr>
        <p:xfrm>
          <a:off x="677334" y="2239010"/>
          <a:ext cx="9586806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02">
                  <a:extLst>
                    <a:ext uri="{9D8B030D-6E8A-4147-A177-3AD203B41FA5}">
                      <a16:colId xmlns:a16="http://schemas.microsoft.com/office/drawing/2014/main" val="3805010658"/>
                    </a:ext>
                  </a:extLst>
                </a:gridCol>
                <a:gridCol w="3195602">
                  <a:extLst>
                    <a:ext uri="{9D8B030D-6E8A-4147-A177-3AD203B41FA5}">
                      <a16:colId xmlns:a16="http://schemas.microsoft.com/office/drawing/2014/main" val="116404723"/>
                    </a:ext>
                  </a:extLst>
                </a:gridCol>
                <a:gridCol w="3195602">
                  <a:extLst>
                    <a:ext uri="{9D8B030D-6E8A-4147-A177-3AD203B41FA5}">
                      <a16:colId xmlns:a16="http://schemas.microsoft.com/office/drawing/2014/main" val="2245125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SAC’s 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7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Aerial Robotics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2231.56 in T/C to attend competition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2232 because request was already 60%’d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47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Penn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Thillana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3900 in F/S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3120 is 80% of request for revenue generating show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9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Korean Student Association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 in PPP for banner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 in PPP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29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Wharton Alliance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2709.8 in F/S for facility rental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450 in PPP for marketing and giveaway items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150 in PPP because we can’t fund on-campus conferences or giveaway items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21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College Republicans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Re-recognition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Re-recognize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881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4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402F-F4DF-CB43-AD95-0CD58509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Biochemistry Club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9228-15D1-0345-860A-1419FDAF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30639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SAC’s reasoning:</a:t>
            </a:r>
          </a:p>
          <a:p>
            <a:r>
              <a:rPr lang="en-US" sz="2400" dirty="0"/>
              <a:t>They already got 1200 in Honoraria in September, and annual cap is 1500, so we gave them 300 up to the cap</a:t>
            </a:r>
          </a:p>
          <a:p>
            <a:r>
              <a:rPr lang="en-US" sz="2400" dirty="0"/>
              <a:t>They already got 1800 in speaker travel in September, and annual cap is 2500, so we gave them 700 to the cap</a:t>
            </a:r>
          </a:p>
        </p:txBody>
      </p:sp>
    </p:spTree>
    <p:extLst>
      <p:ext uri="{BB962C8B-B14F-4D97-AF65-F5344CB8AC3E}">
        <p14:creationId xmlns:p14="http://schemas.microsoft.com/office/powerpoint/2010/main" val="124775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73F2-C6AE-714B-A845-4379D7DF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Agenda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5443-2297-3445-A8FF-B6E56F6C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1621"/>
            <a:ext cx="8596668" cy="450974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Announcements</a:t>
            </a:r>
          </a:p>
          <a:p>
            <a:pPr lvl="1"/>
            <a:r>
              <a:rPr lang="en-US" sz="2600" dirty="0"/>
              <a:t>Funding Guideline Reforms</a:t>
            </a:r>
          </a:p>
          <a:p>
            <a:pPr lvl="1"/>
            <a:r>
              <a:rPr lang="en-US" sz="2600" dirty="0"/>
              <a:t>Budget and Allocations timeline</a:t>
            </a:r>
          </a:p>
          <a:p>
            <a:pPr lvl="1"/>
            <a:r>
              <a:rPr lang="en-US" sz="2600" dirty="0"/>
              <a:t>Upcoming GBMs</a:t>
            </a:r>
          </a:p>
          <a:p>
            <a:pPr lvl="1"/>
            <a:r>
              <a:rPr lang="en-US" sz="2600" dirty="0"/>
              <a:t>New procedures - running for elections in absentia</a:t>
            </a:r>
          </a:p>
          <a:p>
            <a:r>
              <a:rPr lang="en-US" sz="2800" dirty="0"/>
              <a:t>Elections</a:t>
            </a:r>
          </a:p>
          <a:p>
            <a:r>
              <a:rPr lang="en-US" sz="2800" dirty="0"/>
              <a:t>Exec Report</a:t>
            </a:r>
          </a:p>
          <a:p>
            <a:pPr lvl="1"/>
            <a:r>
              <a:rPr lang="en-US" sz="2600" dirty="0"/>
              <a:t>Emergency contingency requests</a:t>
            </a:r>
          </a:p>
          <a:p>
            <a:pPr lvl="1"/>
            <a:r>
              <a:rPr lang="en-US" sz="2600" dirty="0"/>
              <a:t>Re-recognition and regular contingency requests</a:t>
            </a:r>
          </a:p>
        </p:txBody>
      </p:sp>
    </p:spTree>
    <p:extLst>
      <p:ext uri="{BB962C8B-B14F-4D97-AF65-F5344CB8AC3E}">
        <p14:creationId xmlns:p14="http://schemas.microsoft.com/office/powerpoint/2010/main" val="123687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DB-0555-3849-99A0-7B37EFCC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Reminder About </a:t>
            </a:r>
            <a:r>
              <a:rPr lang="en-US" sz="4900" dirty="0">
                <a:solidFill>
                  <a:srgbClr val="00B0F0"/>
                </a:solidFill>
              </a:rPr>
              <a:t>Guideline</a:t>
            </a:r>
            <a:r>
              <a:rPr lang="en-US" sz="4800" dirty="0">
                <a:solidFill>
                  <a:srgbClr val="00B0F0"/>
                </a:solidFill>
              </a:rPr>
              <a:t>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B6E9-685F-5748-ADE7-3A58A8E0D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Reduced PPP cap from $100 to $75 and created cap of $25 in advertising for social media/internet ads</a:t>
            </a:r>
          </a:p>
          <a:p>
            <a:r>
              <a:rPr lang="en-US" sz="2000" dirty="0"/>
              <a:t>Increased travel for SEPTA/within Philadelphia to $750 for community/public service clubs</a:t>
            </a:r>
          </a:p>
          <a:p>
            <a:r>
              <a:rPr lang="en-US" sz="2000" dirty="0"/>
              <a:t>Increased cap of travel compensation to 60% from 55%</a:t>
            </a:r>
          </a:p>
          <a:p>
            <a:r>
              <a:rPr lang="en-US" sz="2000" dirty="0"/>
              <a:t>Increased cap of program printing for arts/performance and cultural/international groups to $200 from $150</a:t>
            </a:r>
          </a:p>
          <a:p>
            <a:r>
              <a:rPr lang="en-US" sz="2000" dirty="0"/>
              <a:t>Increased cap of background check compensation to 60% from 50%</a:t>
            </a:r>
          </a:p>
          <a:p>
            <a:r>
              <a:rPr lang="en-US" sz="2000" dirty="0"/>
              <a:t>Increased cap of speaker honorarium to 500 from 400 and removed progressive funding system</a:t>
            </a:r>
          </a:p>
          <a:p>
            <a:r>
              <a:rPr lang="en-US" sz="2000" dirty="0"/>
              <a:t>Increased costumes cap per performer to $70 from $60 for dance groups and $40 from $30 for non-dance groups</a:t>
            </a:r>
          </a:p>
        </p:txBody>
      </p:sp>
    </p:spTree>
    <p:extLst>
      <p:ext uri="{BB962C8B-B14F-4D97-AF65-F5344CB8AC3E}">
        <p14:creationId xmlns:p14="http://schemas.microsoft.com/office/powerpoint/2010/main" val="225594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DB-0555-3849-99A0-7B37EFCC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Upcoming</a:t>
            </a:r>
            <a:r>
              <a:rPr lang="en-US" sz="4800" dirty="0">
                <a:solidFill>
                  <a:srgbClr val="00B0F0"/>
                </a:solidFill>
              </a:rPr>
              <a:t> GBM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B6E9-685F-5748-ADE7-3A58A8E0D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26786" cy="3880773"/>
          </a:xfrm>
        </p:spPr>
        <p:txBody>
          <a:bodyPr>
            <a:normAutofit/>
          </a:bodyPr>
          <a:lstStyle/>
          <a:p>
            <a:r>
              <a:rPr lang="en-US" sz="3200" dirty="0"/>
              <a:t>Thursday, March 21st, 6 p.m., College Hall 200</a:t>
            </a:r>
          </a:p>
          <a:p>
            <a:r>
              <a:rPr lang="en-US" sz="3200" dirty="0"/>
              <a:t>Thursday, April 18th, 6 p.m., College Hall 200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715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DB-0555-3849-99A0-7B37EFCC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Budget &amp;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B6E9-685F-5748-ADE7-3A58A8E0D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781"/>
            <a:ext cx="8596668" cy="4372582"/>
          </a:xfrm>
        </p:spPr>
        <p:txBody>
          <a:bodyPr>
            <a:normAutofit/>
          </a:bodyPr>
          <a:lstStyle/>
          <a:p>
            <a:r>
              <a:rPr lang="en-US" sz="2000" dirty="0"/>
              <a:t>Budget submissions close - Feb 15</a:t>
            </a:r>
          </a:p>
          <a:p>
            <a:r>
              <a:rPr lang="en-US" sz="2000" dirty="0"/>
              <a:t>Interview signups spreadsheet emailed to listserv - Feb 17</a:t>
            </a:r>
          </a:p>
          <a:p>
            <a:r>
              <a:rPr lang="en-US" sz="2000" dirty="0"/>
              <a:t>Interviews begin - Feb 19</a:t>
            </a:r>
          </a:p>
          <a:p>
            <a:r>
              <a:rPr lang="en-US" sz="2000" dirty="0"/>
              <a:t>SAC GBM - Mar 21</a:t>
            </a:r>
          </a:p>
          <a:p>
            <a:r>
              <a:rPr lang="en-US" sz="2000" dirty="0"/>
              <a:t>Budgets briefs released - Apr 2</a:t>
            </a:r>
          </a:p>
          <a:p>
            <a:r>
              <a:rPr lang="en-US" sz="2000" dirty="0"/>
              <a:t>Written appeals on budgets due - Apr 10</a:t>
            </a:r>
          </a:p>
          <a:p>
            <a:r>
              <a:rPr lang="en-US" sz="2000" dirty="0"/>
              <a:t>Appeal decisions released - Apr 15</a:t>
            </a:r>
          </a:p>
          <a:p>
            <a:r>
              <a:rPr lang="en-US" sz="2000" dirty="0"/>
              <a:t>SAC GBM - Apr 18</a:t>
            </a:r>
          </a:p>
          <a:p>
            <a:pPr lvl="1"/>
            <a:r>
              <a:rPr lang="en-US" sz="1800" dirty="0"/>
              <a:t>Appeals will be discussed at this GBM</a:t>
            </a:r>
          </a:p>
          <a:p>
            <a:pPr lvl="1"/>
            <a:r>
              <a:rPr lang="en-US" sz="1800" dirty="0"/>
              <a:t>Groups must attend to accept their budget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844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21D2-C5BF-D74D-A34E-EB4B4255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244156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Running for Elections in Absentia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633A-A2DE-7D4D-B887-774A8CF94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04" y="1508760"/>
            <a:ext cx="9918276" cy="5097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If the prospective candidate is able to </a:t>
            </a:r>
            <a:r>
              <a:rPr lang="en-US" sz="1600" dirty="0">
                <a:solidFill>
                  <a:srgbClr val="FF0000"/>
                </a:solidFill>
              </a:rPr>
              <a:t>obtain an Internet connection </a:t>
            </a:r>
            <a:r>
              <a:rPr lang="en-US" sz="1600" dirty="0"/>
              <a:t>and is available during the election's allotted time, they will be encouraged to </a:t>
            </a:r>
            <a:r>
              <a:rPr lang="en-US" sz="1600" dirty="0">
                <a:solidFill>
                  <a:srgbClr val="FF0000"/>
                </a:solidFill>
              </a:rPr>
              <a:t>Skype/Hangout/video chat </a:t>
            </a:r>
            <a:r>
              <a:rPr lang="en-US" sz="1600" dirty="0"/>
              <a:t>in. Once a connection is made, the prospective candidate will give a </a:t>
            </a:r>
            <a:r>
              <a:rPr lang="en-US" sz="1600" dirty="0">
                <a:solidFill>
                  <a:srgbClr val="FF0000"/>
                </a:solidFill>
              </a:rPr>
              <a:t>speech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</a:rPr>
              <a:t>answer questions </a:t>
            </a:r>
            <a:r>
              <a:rPr lang="en-US" sz="1600" dirty="0"/>
              <a:t>in accordance with the policies in place for that elections cycle.</a:t>
            </a:r>
          </a:p>
          <a:p>
            <a:pPr marL="0" indent="0">
              <a:buNone/>
            </a:pPr>
            <a:r>
              <a:rPr lang="en-US" sz="1600" dirty="0"/>
              <a:t>If the prospective candidate is </a:t>
            </a:r>
            <a:r>
              <a:rPr lang="en-US" sz="1600" dirty="0">
                <a:solidFill>
                  <a:srgbClr val="FF0000"/>
                </a:solidFill>
              </a:rPr>
              <a:t>not able to obtain an Internet connection </a:t>
            </a:r>
            <a:r>
              <a:rPr lang="en-US" sz="1600" dirty="0"/>
              <a:t>and is not available during the election's allotted time, they </a:t>
            </a:r>
            <a:r>
              <a:rPr lang="en-US" sz="1600" i="1" dirty="0"/>
              <a:t>must</a:t>
            </a:r>
            <a:r>
              <a:rPr lang="en-US" sz="1600" dirty="0"/>
              <a:t> submit a </a:t>
            </a:r>
            <a:r>
              <a:rPr lang="en-US" sz="1600" dirty="0">
                <a:solidFill>
                  <a:srgbClr val="FF0000"/>
                </a:solidFill>
              </a:rPr>
              <a:t>video of their speech</a:t>
            </a:r>
            <a:r>
              <a:rPr lang="en-US" sz="1600" dirty="0"/>
              <a:t>, as well as </a:t>
            </a:r>
            <a:r>
              <a:rPr lang="en-US" sz="1600" dirty="0">
                <a:solidFill>
                  <a:srgbClr val="FF0000"/>
                </a:solidFill>
              </a:rPr>
              <a:t>answers to a set of questions</a:t>
            </a:r>
            <a:r>
              <a:rPr lang="en-US" sz="1600" dirty="0"/>
              <a:t> decided upon by either: (1) SAC Exec members, or (2) the NEC. </a:t>
            </a:r>
          </a:p>
          <a:p>
            <a:pPr marL="0" indent="0">
              <a:buNone/>
            </a:pPr>
            <a:r>
              <a:rPr lang="en-US" sz="1600" dirty="0"/>
              <a:t>The following are the acceptable extenuating circumstances in which a prospective candidate may run in absentia:</a:t>
            </a:r>
          </a:p>
          <a:p>
            <a:r>
              <a:rPr lang="en-US" sz="1600" dirty="0"/>
              <a:t>Examination</a:t>
            </a:r>
          </a:p>
          <a:p>
            <a:r>
              <a:rPr lang="en-US" sz="1600" dirty="0"/>
              <a:t>Family emergency</a:t>
            </a:r>
          </a:p>
          <a:p>
            <a:r>
              <a:rPr lang="en-US" sz="1600" dirty="0"/>
              <a:t>Job interview</a:t>
            </a:r>
          </a:p>
          <a:p>
            <a:r>
              <a:rPr lang="en-US" sz="1600" dirty="0"/>
              <a:t>Unavoidable travel obligation</a:t>
            </a:r>
          </a:p>
          <a:p>
            <a:r>
              <a:rPr lang="en-US" sz="1600" dirty="0"/>
              <a:t>Other circumstance deemed legitimate by SAC Advisor</a:t>
            </a:r>
          </a:p>
          <a:p>
            <a:pPr marL="0" indent="0">
              <a:buNone/>
            </a:pPr>
            <a:r>
              <a:rPr lang="en-US" sz="1600" dirty="0"/>
              <a:t>Permission to run in absentia is </a:t>
            </a:r>
            <a:r>
              <a:rPr lang="en-US" sz="1600" dirty="0">
                <a:solidFill>
                  <a:srgbClr val="FF0000"/>
                </a:solidFill>
              </a:rPr>
              <a:t>subject to the SAC Advisor's discretion</a:t>
            </a:r>
            <a:r>
              <a:rPr lang="en-US" sz="1600" dirty="0"/>
              <a:t>. In order to submit a request to run in absentia, the prospective candidate </a:t>
            </a:r>
            <a:r>
              <a:rPr lang="en-US" sz="1600" dirty="0">
                <a:solidFill>
                  <a:srgbClr val="FF0000"/>
                </a:solidFill>
              </a:rPr>
              <a:t>must speak with the Advisor to discuss the circumstance ASAP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81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CE5B-E790-D048-AB79-F7CB4153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Elections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B2D6-9A36-3043-8906-91D7A1F4C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Nominations</a:t>
            </a:r>
          </a:p>
          <a:p>
            <a:r>
              <a:rPr lang="en-US" sz="3200" dirty="0"/>
              <a:t>Speeches</a:t>
            </a:r>
          </a:p>
          <a:p>
            <a:r>
              <a:rPr lang="en-US" sz="3200" dirty="0"/>
              <a:t>Q&amp;A</a:t>
            </a:r>
          </a:p>
          <a:p>
            <a:r>
              <a:rPr lang="en-US" sz="3200" dirty="0"/>
              <a:t>Voting</a:t>
            </a:r>
          </a:p>
        </p:txBody>
      </p:sp>
    </p:spTree>
    <p:extLst>
      <p:ext uri="{BB962C8B-B14F-4D97-AF65-F5344CB8AC3E}">
        <p14:creationId xmlns:p14="http://schemas.microsoft.com/office/powerpoint/2010/main" val="108223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61EE-B31A-C343-B248-B5783477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Nominations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C1C88E-6DA3-7D4B-B880-27E119784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76651"/>
              </p:ext>
            </p:extLst>
          </p:nvPr>
        </p:nvGraphicFramePr>
        <p:xfrm>
          <a:off x="677334" y="1930400"/>
          <a:ext cx="85963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90960547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69989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Club being 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8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5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59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7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7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8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5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0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0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DB-0555-3849-99A0-7B37EFCC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Emergency Contingency Requests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793C15-36A7-7346-93DB-955153D54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2852"/>
              </p:ext>
            </p:extLst>
          </p:nvPr>
        </p:nvGraphicFramePr>
        <p:xfrm>
          <a:off x="677334" y="1930400"/>
          <a:ext cx="8596668" cy="4065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>
                  <a:extLst>
                    <a:ext uri="{9D8B030D-6E8A-4147-A177-3AD203B41FA5}">
                      <a16:colId xmlns:a16="http://schemas.microsoft.com/office/drawing/2014/main" val="4012904"/>
                    </a:ext>
                  </a:extLst>
                </a:gridCol>
                <a:gridCol w="2865556">
                  <a:extLst>
                    <a:ext uri="{9D8B030D-6E8A-4147-A177-3AD203B41FA5}">
                      <a16:colId xmlns:a16="http://schemas.microsoft.com/office/drawing/2014/main" val="434932011"/>
                    </a:ext>
                  </a:extLst>
                </a:gridCol>
                <a:gridCol w="2865556">
                  <a:extLst>
                    <a:ext uri="{9D8B030D-6E8A-4147-A177-3AD203B41FA5}">
                      <a16:colId xmlns:a16="http://schemas.microsoft.com/office/drawing/2014/main" val="2557580750"/>
                    </a:ext>
                  </a:extLst>
                </a:gridCol>
              </a:tblGrid>
              <a:tr h="499051">
                <a:tc>
                  <a:txBody>
                    <a:bodyPr/>
                    <a:lstStyle/>
                    <a:p>
                      <a:r>
                        <a:rPr lang="en-US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SAC 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925411"/>
                  </a:ext>
                </a:extLst>
              </a:tr>
              <a:tr h="4990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Biochemistry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600 in H/S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900 in T/C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For 3 speakers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300 in H/S up to funding cap for this year because already got 1200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700 in T/C up to funding cap for this year because already got 1800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745282"/>
                  </a:ext>
                </a:extLst>
              </a:tr>
              <a:tr h="4990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Penn Women’s Biomedical Society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535 in T/C for visit to medical school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321 is 60% of total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80260"/>
                  </a:ext>
                </a:extLst>
              </a:tr>
              <a:tr h="4990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Black Student League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1440 in T/C for board retreat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 because a board retreat is not part of primary mission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929158"/>
                  </a:ext>
                </a:extLst>
              </a:tr>
              <a:tr h="4990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Chess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7480 in T/C for competition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4672 = 458 registration + 60% of 7022 in travel/lodging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91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4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{E5A7302A-0CDC-ED4D-BD7F-66CFE6AD01CE}tf10001060</Template>
  <TotalTime>1790</TotalTime>
  <Words>704</Words>
  <Application>Microsoft Macintosh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Mincho</vt:lpstr>
      <vt:lpstr>Arial</vt:lpstr>
      <vt:lpstr>Cambria</vt:lpstr>
      <vt:lpstr>Times New Roman</vt:lpstr>
      <vt:lpstr>Trebuchet MS</vt:lpstr>
      <vt:lpstr>Wingdings 3</vt:lpstr>
      <vt:lpstr>Facet</vt:lpstr>
      <vt:lpstr>General Body Meeting</vt:lpstr>
      <vt:lpstr>Agenda</vt:lpstr>
      <vt:lpstr>Reminder About Guideline Changes </vt:lpstr>
      <vt:lpstr>Upcoming GBM Info</vt:lpstr>
      <vt:lpstr>Budget &amp; Allocations</vt:lpstr>
      <vt:lpstr>Running for Elections in Absentia</vt:lpstr>
      <vt:lpstr>Elections</vt:lpstr>
      <vt:lpstr>Nominations</vt:lpstr>
      <vt:lpstr>Emergency Contingency Requests</vt:lpstr>
      <vt:lpstr>Re-recognition &amp; Regular Contingency Requests</vt:lpstr>
      <vt:lpstr>Re-recognition &amp; Regular Contingency Requests</vt:lpstr>
      <vt:lpstr>Biochemistry Club Appeal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Body Meeting</dc:title>
  <dc:creator>Yimeng Su</dc:creator>
  <cp:lastModifiedBy>Yimeng Su</cp:lastModifiedBy>
  <cp:revision>19</cp:revision>
  <dcterms:created xsi:type="dcterms:W3CDTF">2019-01-24T22:33:26Z</dcterms:created>
  <dcterms:modified xsi:type="dcterms:W3CDTF">2019-02-05T22:22:14Z</dcterms:modified>
</cp:coreProperties>
</file>